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  <p:sldMasterId id="2147483656" r:id="rId2"/>
  </p:sldMasterIdLst>
  <p:notesMasterIdLst>
    <p:notesMasterId r:id="rId13"/>
  </p:notesMasterIdLst>
  <p:handoutMasterIdLst>
    <p:handoutMasterId r:id="rId14"/>
  </p:handoutMasterIdLst>
  <p:sldIdLst>
    <p:sldId id="256" r:id="rId3"/>
    <p:sldId id="346" r:id="rId4"/>
    <p:sldId id="347" r:id="rId5"/>
    <p:sldId id="349" r:id="rId6"/>
    <p:sldId id="350" r:id="rId7"/>
    <p:sldId id="351" r:id="rId8"/>
    <p:sldId id="352" r:id="rId9"/>
    <p:sldId id="354" r:id="rId10"/>
    <p:sldId id="353" r:id="rId11"/>
    <p:sldId id="266" r:id="rId12"/>
  </p:sldIdLst>
  <p:sldSz cx="14630400" cy="8229600"/>
  <p:notesSz cx="6858000" cy="9144000"/>
  <p:embeddedFontLst>
    <p:embeddedFont>
      <p:font typeface="Montserrat SemiBold" panose="020B0604020202020204" charset="0"/>
      <p:regular r:id="rId15"/>
      <p:bold r:id="rId16"/>
      <p:italic r:id="rId17"/>
      <p:boldItalic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243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AF9B5-FCA7-4BE3-8E31-F1AEE24CB3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1BDB5F-8057-44E6-97B0-75B99D6B4F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59EFD-16C1-4E74-8624-524D3B18F498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21033-FADB-4F3D-A281-FE26AAAADE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CA85D-33DE-4F06-8FD8-446DB15EE7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868B2-DC14-4553-946A-C9EAAF81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586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68525" y="2598738"/>
            <a:ext cx="10201275" cy="263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0" y="7160621"/>
            <a:ext cx="14630400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57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57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575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575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3971925" y="7626096"/>
            <a:ext cx="10406063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7663" y="7662672"/>
            <a:ext cx="1344168" cy="347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8"/>
          <p:cNvCxnSpPr/>
          <p:nvPr/>
        </p:nvCxnSpPr>
        <p:spPr>
          <a:xfrm>
            <a:off x="1028700" y="2286000"/>
            <a:ext cx="125730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1028700" y="2743200"/>
            <a:ext cx="12573000" cy="428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57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57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575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575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914400" y="914400"/>
            <a:ext cx="12801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342900" y="342900"/>
            <a:ext cx="13944600" cy="72056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663" y="7659688"/>
            <a:ext cx="1346200" cy="34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/>
        </p:nvSpPr>
        <p:spPr>
          <a:xfrm>
            <a:off x="10992838" y="7629525"/>
            <a:ext cx="3290888" cy="43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accent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1200" b="0" i="0" u="none" strike="noStrike" cap="none">
              <a:solidFill>
                <a:schemeClr val="accent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clarkson.edu/display/UPR/OM+8.1.18+Paid+Family+Leave" TargetMode="External"/><Relationship Id="rId2" Type="http://schemas.openxmlformats.org/officeDocument/2006/relationships/hyperlink" Target="https://confluence.clarkson.edu/display/UPR/OM+8.1.13+Family%2C+Medical+and+Military+Leave+Act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onfluence.clarkson.edu/pages/viewpage.action?pageId=80609596" TargetMode="External"/><Relationship Id="rId4" Type="http://schemas.openxmlformats.org/officeDocument/2006/relationships/hyperlink" Target="https://confluence.clarkson.edu/pages/viewpage.action?pageId=8060959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larksonhr@clarkson.edu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8;p20">
            <a:extLst>
              <a:ext uri="{FF2B5EF4-FFF2-40B4-BE49-F238E27FC236}">
                <a16:creationId xmlns:a16="http://schemas.microsoft.com/office/drawing/2014/main" id="{7C149DD0-3591-4B19-BF28-A3B1700373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56443" y="5411720"/>
            <a:ext cx="13218850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2800" dirty="0" smtClean="0"/>
              <a:t>Staff </a:t>
            </a:r>
            <a:r>
              <a:rPr lang="en-US" sz="2800" dirty="0" smtClean="0"/>
              <a:t>Policy Updates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0" y="6591909"/>
            <a:ext cx="14630400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3600" dirty="0"/>
              <a:t>Thank </a:t>
            </a:r>
            <a:r>
              <a:rPr lang="en-US" sz="3600" dirty="0" smtClean="0"/>
              <a:t>You!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87F062-2321-445F-95D5-41A62425C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78949"/>
            <a:ext cx="13378070" cy="4286249"/>
          </a:xfrm>
        </p:spPr>
        <p:txBody>
          <a:bodyPr/>
          <a:lstStyle/>
          <a:p>
            <a:pPr marL="6858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Family Medical Leave Act (FMLA)</a:t>
            </a:r>
          </a:p>
          <a:p>
            <a:pPr marL="6858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NYS Paid Family Leave (NYS PFL) </a:t>
            </a:r>
            <a:endParaRPr lang="en-US" sz="2400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86A77A-325F-4D38-B116-339A313C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Agenda Topics</a:t>
            </a:r>
            <a:endParaRPr lang="en-US" sz="2800" b="1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87F062-2321-445F-95D5-41A62425C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78949"/>
            <a:ext cx="13378070" cy="4638686"/>
          </a:xfrm>
        </p:spPr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Family Medical Leave Act (FMLA)  - OM 8.1.13</a:t>
            </a:r>
            <a:endParaRPr lang="en-US" sz="2400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1700" dirty="0" smtClean="0"/>
              <a:t>Eligibility after completion of 1 year of employment (staff and faculty)</a:t>
            </a:r>
            <a:endParaRPr lang="en-US" sz="1700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Job-protected leave for: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Care for yourself or a family member with a serious health condition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Care for a newborn, newly adopted or newly placed foster child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Attend the affairs of a family member called to active military duty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Continuation of benefits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Unpaid leave or paid if employee chooses to use personal time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Up to 12 weeks during a rolling 12 month period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Runs in conjunction with NYS Paid Family Leave, Short-term Disability and other leave types </a:t>
            </a:r>
            <a:endParaRPr lang="en-US" sz="2400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86A77A-325F-4D38-B116-339A313C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FMLA? </a:t>
            </a:r>
            <a:endParaRPr lang="en-US" sz="2800" b="1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87F062-2321-445F-95D5-41A62425C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78949"/>
            <a:ext cx="13378070" cy="4286249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New York State Paid Family Leave (NYS PFL)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Full-time staff eligible after 26 consecutive weeks of employment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Part-time staff eligible after 175 working days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Job-protected leave for: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Provide care for a family member with a serious health condition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Bond with a child following birth, adoption or placement in foster care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Attend to a spouse/domestic partner, child or parent called to active military duty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Continuation of benefits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Paid at 67% of employees average weekly wage capped at NYS average weekly wage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Up to 12 weeks in a 12 month period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Runs in conjunction with Family Medical Leave Act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28600" indent="0"/>
            <a:endParaRPr lang="en-US" dirty="0" smtClean="0"/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86A77A-325F-4D38-B116-339A313C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NYS PFL (according to NYS)?</a:t>
            </a:r>
            <a:endParaRPr lang="en-US" sz="2800" b="1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87F062-2321-445F-95D5-41A62425C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78949"/>
            <a:ext cx="13378070" cy="4286249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New York State Paid Family Leave (NYS PFL)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Full-time staff eligible after 26 consecutive weeks of employment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Part-time staff eligible after 175 working days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Job-protected leave for: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Provide care for a family member with a serious health condition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Bond with a child following birth, adoption or placement in foster care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Attend to a spouse/domestic partner, child or parent called to active military duty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Continuation of benefits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Paid at 100% by CU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Up to 12 weeks in a 12 month period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Runs in conjunction with Family Medical Leave Act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228600" indent="0"/>
            <a:endParaRPr lang="en-US" dirty="0" smtClean="0"/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86A77A-325F-4D38-B116-339A313C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Clarkson’s NYS PFL Policy OM 8.1.18</a:t>
            </a:r>
            <a:endParaRPr lang="en-US" sz="2800" b="1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87F062-2321-445F-95D5-41A62425C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78949"/>
            <a:ext cx="13378070" cy="4286249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Approved on February 17, 2022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Supersedes CU’s Caregiver Leave Policy (OM 8.1.14) - Staff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</a:rPr>
              <a:t>8 weeks paid for primary caregiver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2">
                    <a:lumMod val="10000"/>
                  </a:schemeClr>
                </a:solidFill>
              </a:rPr>
              <a:t>4 weeks paid for secondary caregiver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>
                    <a:lumMod val="10000"/>
                  </a:schemeClr>
                </a:solidFill>
              </a:rPr>
              <a:t>Extra 4 or 8 weeks under FMLA unpaid unless employee uses personal time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FF0000"/>
                </a:solidFill>
              </a:rPr>
              <a:t>NOW everyone gets 12 weeks paid in a 12 month </a:t>
            </a:r>
            <a:r>
              <a:rPr lang="en-US" sz="1700" dirty="0" smtClean="0">
                <a:solidFill>
                  <a:srgbClr val="FF0000"/>
                </a:solidFill>
              </a:rPr>
              <a:t>period paid at 100</a:t>
            </a:r>
            <a:r>
              <a:rPr lang="en-US" sz="1700" smtClean="0">
                <a:solidFill>
                  <a:srgbClr val="FF0000"/>
                </a:solidFill>
              </a:rPr>
              <a:t>% by CU</a:t>
            </a:r>
            <a:endParaRPr lang="en-US" sz="1700" dirty="0" smtClean="0">
              <a:solidFill>
                <a:srgbClr val="FF0000"/>
              </a:solidFill>
            </a:endParaRP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FF0000"/>
                </a:solidFill>
              </a:rPr>
              <a:t>Can be used intermittently (full day increments) or consecutively all at once or in blocks of time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Caregiver Leave Policy (OM 8.1.14) – Non Continuing Faculty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Temporary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Parental Leaves (OM 8.1.15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) - Continuing Faculty 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228600" indent="0"/>
            <a:endParaRPr lang="en-US" dirty="0" smtClean="0"/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86A77A-325F-4D38-B116-339A313C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Clarkson’s NYS PFL Policy continued…</a:t>
            </a:r>
            <a:endParaRPr lang="en-US" sz="2800" b="1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9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86A77A-325F-4D38-B116-339A313C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Policy Links</a:t>
            </a:r>
            <a:endParaRPr lang="en-US" sz="2800" b="1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587F062-2321-445F-95D5-41A62425C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395330"/>
            <a:ext cx="12573000" cy="4286249"/>
          </a:xfrm>
        </p:spPr>
        <p:txBody>
          <a:bodyPr/>
          <a:lstStyle/>
          <a:p>
            <a:pPr marL="228600" indent="0"/>
            <a:r>
              <a:rPr lang="en-US" dirty="0" smtClean="0">
                <a:hlinkClick r:id="rId2"/>
              </a:rPr>
              <a:t>Family Medical Leave Act (FMLA) OM 8.1.13</a:t>
            </a:r>
            <a:endParaRPr lang="en-US" dirty="0" smtClean="0"/>
          </a:p>
          <a:p>
            <a:pPr marL="228600" indent="0"/>
            <a:endParaRPr lang="en-US" sz="1400" dirty="0" smtClean="0"/>
          </a:p>
          <a:p>
            <a:pPr marL="228600" indent="0"/>
            <a:r>
              <a:rPr lang="en-US" dirty="0" smtClean="0">
                <a:hlinkClick r:id="rId3"/>
              </a:rPr>
              <a:t>NYS Paid Family Leave (NYS PFL) OM 8.1.18</a:t>
            </a:r>
            <a:r>
              <a:rPr lang="en-US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-current policy, changes still to be updated</a:t>
            </a:r>
          </a:p>
          <a:p>
            <a:pPr marL="228600" indent="0"/>
            <a:endParaRPr lang="en-US" dirty="0" smtClean="0">
              <a:hlinkClick r:id="rId4"/>
            </a:endParaRPr>
          </a:p>
          <a:p>
            <a:pPr marL="228600" indent="0"/>
            <a:endParaRPr lang="en-US" dirty="0" smtClean="0">
              <a:hlinkClick r:id="rId4"/>
            </a:endParaRPr>
          </a:p>
          <a:p>
            <a:pPr marL="228600" indent="0"/>
            <a:r>
              <a:rPr lang="en-US" sz="1600" dirty="0" smtClean="0">
                <a:hlinkClick r:id="rId4"/>
              </a:rPr>
              <a:t>Caregiver </a:t>
            </a:r>
            <a:r>
              <a:rPr lang="en-US" sz="1600" dirty="0">
                <a:hlinkClick r:id="rId4"/>
              </a:rPr>
              <a:t>Leave – Non Continuing Faculty OM </a:t>
            </a:r>
            <a:r>
              <a:rPr lang="en-US" sz="1600" dirty="0" smtClean="0">
                <a:hlinkClick r:id="rId4"/>
              </a:rPr>
              <a:t>8.1.14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FF0000"/>
                </a:solidFill>
              </a:rPr>
              <a:t>-current policy, changes still to be updated</a:t>
            </a:r>
            <a:endParaRPr lang="en-US" sz="1600" dirty="0"/>
          </a:p>
          <a:p>
            <a:r>
              <a:rPr lang="en-US" sz="1600" dirty="0" smtClean="0">
                <a:hlinkClick r:id="rId5"/>
              </a:rPr>
              <a:t>Temporary Parental Leaves –Faculty OM 8.1.15</a:t>
            </a:r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86A77A-325F-4D38-B116-339A313C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to Advise Employees</a:t>
            </a:r>
            <a:endParaRPr lang="en-US" sz="2800" b="1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587F062-2321-445F-95D5-41A62425C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395330"/>
            <a:ext cx="12573000" cy="4286249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Direct employees to contact HR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Call x6497 or email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hlinkClick r:id="rId2"/>
              </a:rPr>
              <a:t>clarksonhr@clarkson.edu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228600" indent="0"/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Traci Giffin, Benefits Manager 	 x2222 or tgiffin@clarkson.edu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Julie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Besaw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, HR Coordinator		 x7791 or jbesaw@clarkson.edu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228600" indent="0"/>
            <a:endParaRPr lang="en-US" dirty="0" smtClean="0"/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uestion mark shaped cloud - Juku.i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44" y="2374518"/>
            <a:ext cx="6457947" cy="4831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587F062-2321-445F-95D5-41A62425C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717" y="168966"/>
            <a:ext cx="5749786" cy="2355574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lvl="1"/>
            <a:endParaRPr lang="en-US" dirty="0"/>
          </a:p>
          <a:p>
            <a:pPr algn="ctr"/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493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Clarkson_PPT_Theme">
  <a:themeElements>
    <a:clrScheme name="Clarkson University 4">
      <a:dk1>
        <a:srgbClr val="515151"/>
      </a:dk1>
      <a:lt1>
        <a:srgbClr val="FFFFFF"/>
      </a:lt1>
      <a:dk2>
        <a:srgbClr val="004D43"/>
      </a:dk2>
      <a:lt2>
        <a:srgbClr val="D5D5D5"/>
      </a:lt2>
      <a:accent1>
        <a:srgbClr val="FFCD00"/>
      </a:accent1>
      <a:accent2>
        <a:srgbClr val="69BF4B"/>
      </a:accent2>
      <a:accent3>
        <a:srgbClr val="58595B"/>
      </a:accent3>
      <a:accent4>
        <a:srgbClr val="808285"/>
      </a:accent4>
      <a:accent5>
        <a:srgbClr val="AC852E"/>
      </a:accent5>
      <a:accent6>
        <a:srgbClr val="007565"/>
      </a:accent6>
      <a:hlink>
        <a:srgbClr val="3A8DDE"/>
      </a:hlink>
      <a:folHlink>
        <a:srgbClr val="3A8DD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larkson_PPT_Theme">
  <a:themeElements>
    <a:clrScheme name="Clarkson University 4">
      <a:dk1>
        <a:srgbClr val="515151"/>
      </a:dk1>
      <a:lt1>
        <a:srgbClr val="FFFFFF"/>
      </a:lt1>
      <a:dk2>
        <a:srgbClr val="004D43"/>
      </a:dk2>
      <a:lt2>
        <a:srgbClr val="D5D5D5"/>
      </a:lt2>
      <a:accent1>
        <a:srgbClr val="FFCD00"/>
      </a:accent1>
      <a:accent2>
        <a:srgbClr val="69BF4B"/>
      </a:accent2>
      <a:accent3>
        <a:srgbClr val="58595B"/>
      </a:accent3>
      <a:accent4>
        <a:srgbClr val="808285"/>
      </a:accent4>
      <a:accent5>
        <a:srgbClr val="AC852E"/>
      </a:accent5>
      <a:accent6>
        <a:srgbClr val="007565"/>
      </a:accent6>
      <a:hlink>
        <a:srgbClr val="3A8DDE"/>
      </a:hlink>
      <a:folHlink>
        <a:srgbClr val="3A8DD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26547</TotalTime>
  <Words>537</Words>
  <Application>Microsoft Office PowerPoint</Application>
  <PresentationFormat>Custom</PresentationFormat>
  <Paragraphs>89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Montserrat SemiBold</vt:lpstr>
      <vt:lpstr>Times New Roman</vt:lpstr>
      <vt:lpstr>Arial</vt:lpstr>
      <vt:lpstr>Lato</vt:lpstr>
      <vt:lpstr>Calibri</vt:lpstr>
      <vt:lpstr>6_Clarkson_PPT_Theme</vt:lpstr>
      <vt:lpstr>5_Clarkson_PPT_Theme</vt:lpstr>
      <vt:lpstr>PowerPoint Presentation</vt:lpstr>
      <vt:lpstr>Agenda Topics</vt:lpstr>
      <vt:lpstr>What is FMLA? </vt:lpstr>
      <vt:lpstr>What is NYS PFL (according to NYS)?</vt:lpstr>
      <vt:lpstr>Clarkson’s NYS PFL Policy OM 8.1.18</vt:lpstr>
      <vt:lpstr>Clarkson’s NYS PFL Policy continued…</vt:lpstr>
      <vt:lpstr>Policy Links</vt:lpstr>
      <vt:lpstr>How to Advise Employees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G. LaPointe - glapoint</dc:creator>
  <cp:lastModifiedBy>Traci N. Giffin - tgiffin</cp:lastModifiedBy>
  <cp:revision>775</cp:revision>
  <dcterms:modified xsi:type="dcterms:W3CDTF">2022-03-25T13:08:53Z</dcterms:modified>
</cp:coreProperties>
</file>