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Thin"/>
      <p:regular r:id="rId27"/>
      <p:bold r:id="rId28"/>
      <p:italic r:id="rId29"/>
      <p:boldItalic r:id="rId30"/>
    </p:embeddedFont>
    <p:embeddedFont>
      <p:font typeface="Roboto"/>
      <p:regular r:id="rId31"/>
      <p:bold r:id="rId32"/>
      <p:italic r:id="rId33"/>
      <p:boldItalic r:id="rId34"/>
    </p:embeddedFont>
    <p:embeddedFont>
      <p:font typeface="Roboto Medium"/>
      <p:regular r:id="rId35"/>
      <p:bold r:id="rId36"/>
      <p:italic r:id="rId37"/>
      <p:boldItalic r:id="rId38"/>
    </p:embeddedFont>
    <p:embeddedFont>
      <p:font typeface="Amatic SC"/>
      <p:regular r:id="rId39"/>
      <p:bold r:id="rId40"/>
    </p:embeddedFont>
    <p:embeddedFont>
      <p:font typeface="Source Code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j6GOjygqChB23TBZuseUFu+d9b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maticSC-bold.fntdata"/><Relationship Id="rId20" Type="http://schemas.openxmlformats.org/officeDocument/2006/relationships/slide" Target="slides/slide16.xml"/><Relationship Id="rId42" Type="http://schemas.openxmlformats.org/officeDocument/2006/relationships/font" Target="fonts/SourceCodePro-bold.fntdata"/><Relationship Id="rId41" Type="http://schemas.openxmlformats.org/officeDocument/2006/relationships/font" Target="fonts/SourceCodePro-regular.fntdata"/><Relationship Id="rId22" Type="http://schemas.openxmlformats.org/officeDocument/2006/relationships/slide" Target="slides/slide18.xml"/><Relationship Id="rId44" Type="http://schemas.openxmlformats.org/officeDocument/2006/relationships/font" Target="fonts/SourceCodePro-boldItalic.fntdata"/><Relationship Id="rId21" Type="http://schemas.openxmlformats.org/officeDocument/2006/relationships/slide" Target="slides/slide17.xml"/><Relationship Id="rId43" Type="http://schemas.openxmlformats.org/officeDocument/2006/relationships/font" Target="fonts/SourceCodePro-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Thin-bold.fntdata"/><Relationship Id="rId27" Type="http://schemas.openxmlformats.org/officeDocument/2006/relationships/font" Target="fonts/RobotoThin-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Thin-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font" Target="fonts/RobotoThin-boldItalic.fntdata"/><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RobotoMedium-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RobotoMedium-italic.fntdata"/><Relationship Id="rId14" Type="http://schemas.openxmlformats.org/officeDocument/2006/relationships/slide" Target="slides/slide10.xml"/><Relationship Id="rId36" Type="http://schemas.openxmlformats.org/officeDocument/2006/relationships/font" Target="fonts/RobotoMedium-bold.fntdata"/><Relationship Id="rId17" Type="http://schemas.openxmlformats.org/officeDocument/2006/relationships/slide" Target="slides/slide13.xml"/><Relationship Id="rId39" Type="http://schemas.openxmlformats.org/officeDocument/2006/relationships/font" Target="fonts/AmaticSC-regular.fntdata"/><Relationship Id="rId16" Type="http://schemas.openxmlformats.org/officeDocument/2006/relationships/slide" Target="slides/slide12.xml"/><Relationship Id="rId38" Type="http://schemas.openxmlformats.org/officeDocument/2006/relationships/font" Target="fonts/RobotoMedium-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oua@clarkson.edu"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To round out my talk about the impact on the academic record, I wanted to mention a few quick facts:</a:t>
            </a:r>
            <a:endParaRPr/>
          </a:p>
          <a:p>
            <a:pPr indent="-298450" lvl="0" marL="457200" rtl="0" algn="l">
              <a:lnSpc>
                <a:spcPct val="115000"/>
              </a:lnSpc>
              <a:spcBef>
                <a:spcPts val="1200"/>
              </a:spcBef>
              <a:spcAft>
                <a:spcPts val="0"/>
              </a:spcAft>
              <a:buSzPts val="1100"/>
              <a:buChar char="●"/>
            </a:pPr>
            <a:r>
              <a:rPr lang="en"/>
              <a:t>The last day to withdraw from a class for the spring 2020 term is Friday, May 1. This is the last day of classes. You can submit a class drop form within myCU until 4:30pm that day. If you have any questions about how dropping a class might impact your academic or financial standing, please reach out to your SAS Rep for assistance.</a:t>
            </a:r>
            <a:endParaRPr/>
          </a:p>
          <a:p>
            <a:pPr indent="-298450" lvl="0" marL="457200" rtl="0" algn="l">
              <a:lnSpc>
                <a:spcPct val="115000"/>
              </a:lnSpc>
              <a:spcBef>
                <a:spcPts val="0"/>
              </a:spcBef>
              <a:spcAft>
                <a:spcPts val="0"/>
              </a:spcAft>
              <a:buSzPts val="1100"/>
              <a:buChar char="●"/>
            </a:pPr>
            <a:r>
              <a:rPr lang="en"/>
              <a:t>Because of all of the changes happening during this semester, every undergraduate student will have a notation on their spring 2020 term that indicated the semester was disrupted due to the COVID19 pandemic. There will not be any additional notations on the transcript.</a:t>
            </a:r>
            <a:endParaRPr/>
          </a:p>
          <a:p>
            <a:pPr indent="-298450" lvl="0" marL="457200" rtl="0" algn="l">
              <a:lnSpc>
                <a:spcPct val="115000"/>
              </a:lnSpc>
              <a:spcBef>
                <a:spcPts val="0"/>
              </a:spcBef>
              <a:spcAft>
                <a:spcPts val="0"/>
              </a:spcAft>
              <a:buSzPts val="1100"/>
              <a:buChar char="●"/>
            </a:pPr>
            <a:r>
              <a:rPr lang="en"/>
              <a:t>Students have the option of requesting an incomplete grade if they find themselves unable to complete all of the course requirements by the end of the term. Students should reach out to their course instructor directly to do so. There is a form available on the SAS website to officially request an incomplete.</a:t>
            </a:r>
            <a:endParaRPr/>
          </a:p>
          <a:p>
            <a:pPr indent="-298450" lvl="1" marL="914400" rtl="0" algn="l">
              <a:lnSpc>
                <a:spcPct val="115000"/>
              </a:lnSpc>
              <a:spcBef>
                <a:spcPts val="0"/>
              </a:spcBef>
              <a:spcAft>
                <a:spcPts val="0"/>
              </a:spcAft>
              <a:buSzPts val="1100"/>
              <a:buChar char="○"/>
            </a:pPr>
            <a:r>
              <a:rPr lang="en"/>
              <a:t>This form must be submitted before the end of the term, and you should plan to make up the missed work as soon as possible as incomplete grades may impact your financial aid eligibility for the summer or fall semesters. Please contact your SAS Rep if you have concerns about financial aid.</a:t>
            </a:r>
            <a:endParaRPr/>
          </a:p>
          <a:p>
            <a:pPr indent="-298450" lvl="1" marL="914400" rtl="0" algn="l">
              <a:lnSpc>
                <a:spcPct val="115000"/>
              </a:lnSpc>
              <a:spcBef>
                <a:spcPts val="0"/>
              </a:spcBef>
              <a:spcAft>
                <a:spcPts val="0"/>
              </a:spcAft>
              <a:buSzPts val="1100"/>
              <a:buChar char="○"/>
            </a:pPr>
            <a:r>
              <a:rPr lang="en"/>
              <a:t>If you think you may need to request an incomplete grade in more than 2 of your classes, please reach out to the dean of students as soon as possible.</a:t>
            </a:r>
            <a:endParaRPr/>
          </a:p>
          <a:p>
            <a:pPr indent="-298450" lvl="0" marL="457200" rtl="0" algn="l">
              <a:lnSpc>
                <a:spcPct val="115000"/>
              </a:lnSpc>
              <a:spcBef>
                <a:spcPts val="0"/>
              </a:spcBef>
              <a:spcAft>
                <a:spcPts val="0"/>
              </a:spcAft>
              <a:buSzPts val="1100"/>
              <a:buChar char="●"/>
            </a:pPr>
            <a:r>
              <a:rPr lang="en" sz="700">
                <a:latin typeface="Times New Roman"/>
                <a:ea typeface="Times New Roman"/>
                <a:cs typeface="Times New Roman"/>
                <a:sym typeface="Times New Roman"/>
              </a:rPr>
              <a:t> </a:t>
            </a:r>
            <a:r>
              <a:rPr lang="en"/>
              <a:t>Last but not least: We are currently registering students for summer classes at Clarkson! You can view the summer class schedule in myCU or on the SAS webpage on the intranet- and new course offerings are being added all month long.</a:t>
            </a:r>
            <a:endParaRPr/>
          </a:p>
          <a:p>
            <a:pPr indent="-298450" lvl="1" marL="914400" rtl="0" algn="l">
              <a:lnSpc>
                <a:spcPct val="115000"/>
              </a:lnSpc>
              <a:spcBef>
                <a:spcPts val="0"/>
              </a:spcBef>
              <a:spcAft>
                <a:spcPts val="0"/>
              </a:spcAft>
              <a:buSzPts val="1100"/>
              <a:buChar char="○"/>
            </a:pPr>
            <a:r>
              <a:rPr lang="en"/>
              <a:t>Summer classes begin both at the end of May, and in early July</a:t>
            </a:r>
            <a:endParaRPr/>
          </a:p>
          <a:p>
            <a:pPr indent="-298450" lvl="1" marL="914400" rtl="0" algn="l">
              <a:lnSpc>
                <a:spcPct val="115000"/>
              </a:lnSpc>
              <a:spcBef>
                <a:spcPts val="0"/>
              </a:spcBef>
              <a:spcAft>
                <a:spcPts val="0"/>
              </a:spcAft>
              <a:buSzPts val="1100"/>
              <a:buChar char="○"/>
            </a:pPr>
            <a:r>
              <a:rPr lang="en"/>
              <a:t>If you think you want to enroll in a summer class, please contact your SAS Rep for assistance. Summer may be a great time to either get caught up, or to get ahead.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200"/>
              <a:t>Welcome!  My name is Cathy Avadikian, Director of University Advising for Undergraduate students. </a:t>
            </a:r>
            <a:endParaRPr sz="1200"/>
          </a:p>
          <a:p>
            <a:pPr indent="0" lvl="0" marL="0" rtl="0" algn="l">
              <a:lnSpc>
                <a:spcPct val="115000"/>
              </a:lnSpc>
              <a:spcBef>
                <a:spcPts val="1200"/>
              </a:spcBef>
              <a:spcAft>
                <a:spcPts val="0"/>
              </a:spcAft>
              <a:buSzPts val="1100"/>
              <a:buNone/>
            </a:pPr>
            <a:r>
              <a:rPr lang="en" sz="1200"/>
              <a:t>So, what has changed concerning advising?  </a:t>
            </a:r>
            <a:r>
              <a:rPr lang="en" sz="1200" u="sng"/>
              <a:t>Mainly, face-to face/ interaction.</a:t>
            </a:r>
            <a:r>
              <a:rPr lang="en" sz="1200"/>
              <a:t>  Now that everything has gone to </a:t>
            </a:r>
            <a:r>
              <a:rPr lang="en" sz="1200"/>
              <a:t>online</a:t>
            </a:r>
            <a:r>
              <a:rPr lang="en" sz="1200"/>
              <a:t>, </a:t>
            </a:r>
            <a:r>
              <a:rPr b="1" lang="en"/>
              <a:t>How to communicate with your advisor during this time:  </a:t>
            </a:r>
            <a:r>
              <a:rPr lang="en" sz="1200"/>
              <a:t>a time when you would have a planning meeting or conversation related to up and coming courses, summer planning, co-ops, internships, minors etc.  these topics and experiences continue to exist moving forward.</a:t>
            </a:r>
            <a:endParaRPr sz="1200"/>
          </a:p>
          <a:p>
            <a:pPr indent="0" lvl="0" marL="0" rtl="0" algn="l">
              <a:lnSpc>
                <a:spcPct val="115000"/>
              </a:lnSpc>
              <a:spcBef>
                <a:spcPts val="1200"/>
              </a:spcBef>
              <a:spcAft>
                <a:spcPts val="0"/>
              </a:spcAft>
              <a:buSzPts val="1100"/>
              <a:buNone/>
            </a:pPr>
            <a:r>
              <a:rPr lang="en" sz="1200"/>
              <a:t>Which brings me to what has happened while you have been gone, COURSE ENROLLMENT FOR THE FALL 2020!  </a:t>
            </a:r>
            <a:endParaRPr sz="1200"/>
          </a:p>
          <a:p>
            <a:pPr indent="0" lvl="0" marL="0" rtl="0" algn="l">
              <a:lnSpc>
                <a:spcPct val="115000"/>
              </a:lnSpc>
              <a:spcBef>
                <a:spcPts val="1200"/>
              </a:spcBef>
              <a:spcAft>
                <a:spcPts val="0"/>
              </a:spcAft>
              <a:buSzPts val="1100"/>
              <a:buNone/>
            </a:pPr>
            <a:r>
              <a:rPr lang="en"/>
              <a:t>– Hopefully, most of you have already done this over the last few weeks.  Many advisors have been receptive to virtual meetings as well as via email. If you are having difficulty reaching your advisor, please let us know.</a:t>
            </a:r>
            <a:endParaRPr/>
          </a:p>
          <a:p>
            <a:pPr indent="0" lvl="0" marL="0" rtl="0" algn="l">
              <a:lnSpc>
                <a:spcPct val="115000"/>
              </a:lnSpc>
              <a:spcBef>
                <a:spcPts val="1200"/>
              </a:spcBef>
              <a:spcAft>
                <a:spcPts val="0"/>
              </a:spcAft>
              <a:buSzPts val="1100"/>
              <a:buNone/>
            </a:pPr>
            <a:r>
              <a:rPr b="1" lang="en"/>
              <a:t>Feelings of isolation</a:t>
            </a:r>
            <a:r>
              <a:rPr lang="en"/>
              <a:t> – each of us is learning to adapt and deal with this in different ways.  We are hear this evening to let you know that you are not alone when it comes to your academics. Each of us is ready to assist you with course enrollment, summer school, change of major, incomplete grades, permission numbers etc.  All you need do is reach out to us. </a:t>
            </a:r>
            <a:endParaRPr/>
          </a:p>
          <a:p>
            <a:pPr indent="0" lvl="0" marL="0" rtl="0" algn="l">
              <a:lnSpc>
                <a:spcPct val="115000"/>
              </a:lnSpc>
              <a:spcBef>
                <a:spcPts val="1200"/>
              </a:spcBef>
              <a:spcAft>
                <a:spcPts val="0"/>
              </a:spcAft>
              <a:buSzPts val="1100"/>
              <a:buNone/>
            </a:pPr>
            <a:r>
              <a:rPr lang="en" sz="1200"/>
              <a:t>Some of you may remember seeing a reminder or received a telephone call last week.  It is not too late to enroll for your fall classes.  Let us know if you need any assistance.</a:t>
            </a:r>
            <a:endParaRPr sz="1200"/>
          </a:p>
          <a:p>
            <a:pPr indent="0" lvl="0" marL="0" rtl="0" algn="l">
              <a:lnSpc>
                <a:spcPct val="115000"/>
              </a:lnSpc>
              <a:spcBef>
                <a:spcPts val="1200"/>
              </a:spcBef>
              <a:spcAft>
                <a:spcPts val="0"/>
              </a:spcAft>
              <a:buSzPts val="1100"/>
              <a:buNone/>
            </a:pPr>
            <a:r>
              <a:rPr lang="en" sz="1200"/>
              <a:t>As Jen Stokes mentioned earlier, Q &amp; A to pass no Credit, final exam schedule, summer school schedule etc.  Make sure you pin these links to your desktop for easy access later on.</a:t>
            </a:r>
            <a:endParaRPr sz="1200"/>
          </a:p>
          <a:p>
            <a:pPr indent="0" lvl="0" marL="0" rtl="0" algn="l">
              <a:lnSpc>
                <a:spcPct val="100000"/>
              </a:lnSpc>
              <a:spcBef>
                <a:spcPts val="120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4b1b14d46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74b1b14d46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200"/>
              <a:t>As I mentioned a few minutes ago, topics such as:  I have a</a:t>
            </a:r>
            <a:r>
              <a:rPr lang="en" sz="1200"/>
              <a:t>ttached my </a:t>
            </a:r>
            <a:r>
              <a:rPr b="1" lang="en" sz="1200"/>
              <a:t>YOU ARE HERE</a:t>
            </a:r>
            <a:r>
              <a:rPr lang="en" sz="1200"/>
              <a:t> diagram/chart, depicting where you are this moment in your educational pursuits and moving forward. </a:t>
            </a:r>
            <a:endParaRPr sz="1200"/>
          </a:p>
          <a:p>
            <a:pPr indent="-304800" lvl="0" marL="457200" rtl="0" algn="l">
              <a:lnSpc>
                <a:spcPct val="115000"/>
              </a:lnSpc>
              <a:spcBef>
                <a:spcPts val="1200"/>
              </a:spcBef>
              <a:spcAft>
                <a:spcPts val="0"/>
              </a:spcAft>
              <a:buSzPts val="1200"/>
              <a:buChar char="●"/>
            </a:pPr>
            <a:r>
              <a:rPr lang="en" sz="1200"/>
              <a:t> mapping out your academic plans,</a:t>
            </a:r>
            <a:endParaRPr sz="1200"/>
          </a:p>
          <a:p>
            <a:pPr indent="-304800" lvl="0" marL="457200" rtl="0" algn="l">
              <a:lnSpc>
                <a:spcPct val="115000"/>
              </a:lnSpc>
              <a:spcBef>
                <a:spcPts val="0"/>
              </a:spcBef>
              <a:spcAft>
                <a:spcPts val="0"/>
              </a:spcAft>
              <a:buSzPts val="1200"/>
              <a:buChar char="●"/>
            </a:pPr>
            <a:r>
              <a:rPr lang="en" sz="1200"/>
              <a:t>Becoming a master student</a:t>
            </a:r>
            <a:endParaRPr sz="1200"/>
          </a:p>
          <a:p>
            <a:pPr indent="-304800" lvl="0" marL="457200" rtl="0" algn="l">
              <a:lnSpc>
                <a:spcPct val="115000"/>
              </a:lnSpc>
              <a:spcBef>
                <a:spcPts val="0"/>
              </a:spcBef>
              <a:spcAft>
                <a:spcPts val="0"/>
              </a:spcAft>
              <a:buSzPts val="1200"/>
              <a:buChar char="●"/>
            </a:pPr>
            <a:r>
              <a:rPr lang="en" sz="1200"/>
              <a:t>Understanding of University Rules and Regulations</a:t>
            </a:r>
            <a:endParaRPr sz="1200"/>
          </a:p>
          <a:p>
            <a:pPr indent="-304800" lvl="0" marL="457200" rtl="0" algn="l">
              <a:lnSpc>
                <a:spcPct val="115000"/>
              </a:lnSpc>
              <a:spcBef>
                <a:spcPts val="0"/>
              </a:spcBef>
              <a:spcAft>
                <a:spcPts val="0"/>
              </a:spcAft>
              <a:buSzPts val="1200"/>
              <a:buChar char="●"/>
            </a:pPr>
            <a:r>
              <a:rPr lang="en" sz="1200"/>
              <a:t>Learning more about Minors/second degrees</a:t>
            </a:r>
            <a:endParaRPr sz="1200"/>
          </a:p>
          <a:p>
            <a:pPr indent="-304800" lvl="0" marL="457200" rtl="0" algn="l">
              <a:lnSpc>
                <a:spcPct val="115000"/>
              </a:lnSpc>
              <a:spcBef>
                <a:spcPts val="0"/>
              </a:spcBef>
              <a:spcAft>
                <a:spcPts val="0"/>
              </a:spcAft>
              <a:buSzPts val="1200"/>
              <a:buChar char="●"/>
            </a:pPr>
            <a:r>
              <a:rPr lang="en" sz="1200"/>
              <a:t>Academic Uncertainty /changing majors</a:t>
            </a:r>
            <a:endParaRPr sz="1200"/>
          </a:p>
          <a:p>
            <a:pPr indent="-304800" lvl="0" marL="457200" rtl="0" algn="l">
              <a:lnSpc>
                <a:spcPct val="115000"/>
              </a:lnSpc>
              <a:spcBef>
                <a:spcPts val="0"/>
              </a:spcBef>
              <a:spcAft>
                <a:spcPts val="0"/>
              </a:spcAft>
              <a:buSzPts val="1200"/>
              <a:buChar char="●"/>
            </a:pPr>
            <a:r>
              <a:rPr lang="en" sz="1200"/>
              <a:t>Moving to more in-depth classes/research</a:t>
            </a:r>
            <a:endParaRPr sz="1200"/>
          </a:p>
          <a:p>
            <a:pPr indent="-304800" lvl="0" marL="457200" rtl="0" algn="l">
              <a:lnSpc>
                <a:spcPct val="115000"/>
              </a:lnSpc>
              <a:spcBef>
                <a:spcPts val="0"/>
              </a:spcBef>
              <a:spcAft>
                <a:spcPts val="0"/>
              </a:spcAft>
              <a:buSzPts val="1200"/>
              <a:buChar char="●"/>
            </a:pPr>
            <a:r>
              <a:rPr lang="en" sz="1200"/>
              <a:t>Perhaps job search   </a:t>
            </a:r>
            <a:endParaRPr sz="1200"/>
          </a:p>
          <a:p>
            <a:pPr indent="-304800" lvl="0" marL="457200" rtl="0" algn="l">
              <a:lnSpc>
                <a:spcPct val="115000"/>
              </a:lnSpc>
              <a:spcBef>
                <a:spcPts val="0"/>
              </a:spcBef>
              <a:spcAft>
                <a:spcPts val="0"/>
              </a:spcAft>
              <a:buSzPts val="1200"/>
              <a:buChar char="●"/>
            </a:pPr>
            <a:r>
              <a:rPr lang="en" sz="1200"/>
              <a:t>Continue to exist moving forward.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392b8d406_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7392b8d406_4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a:t>The Office of University Advising offers you the opportunity to meet with an advisor or ask questions (online forum)</a:t>
            </a:r>
            <a:endParaRPr/>
          </a:p>
          <a:p>
            <a:pPr indent="-298450" lvl="0" marL="457200" rtl="0" algn="l">
              <a:lnSpc>
                <a:spcPct val="100000"/>
              </a:lnSpc>
              <a:spcBef>
                <a:spcPts val="0"/>
              </a:spcBef>
              <a:spcAft>
                <a:spcPts val="0"/>
              </a:spcAft>
              <a:buSzPts val="1100"/>
              <a:buAutoNum type="arabicPeriod"/>
            </a:pPr>
            <a:r>
              <a:rPr lang="en"/>
              <a:t>In addition to answering host of questions, we can assist you in making referrals or recommendations to other campus resources</a:t>
            </a:r>
            <a:endParaRPr/>
          </a:p>
          <a:p>
            <a:pPr indent="-298450" lvl="0" marL="457200" rtl="0" algn="l">
              <a:lnSpc>
                <a:spcPct val="100000"/>
              </a:lnSpc>
              <a:spcBef>
                <a:spcPts val="0"/>
              </a:spcBef>
              <a:spcAft>
                <a:spcPts val="0"/>
              </a:spcAft>
              <a:buSzPts val="1100"/>
              <a:buAutoNum type="arabicPeriod"/>
            </a:pPr>
            <a:r>
              <a:rPr lang="en"/>
              <a:t>We offer tips on taking online courses thru social distancing resources and applications</a:t>
            </a:r>
            <a:endParaRPr/>
          </a:p>
          <a:p>
            <a:pPr indent="-298450" lvl="0" marL="457200" rtl="0" algn="l">
              <a:lnSpc>
                <a:spcPct val="100000"/>
              </a:lnSpc>
              <a:spcBef>
                <a:spcPts val="0"/>
              </a:spcBef>
              <a:spcAft>
                <a:spcPts val="0"/>
              </a:spcAft>
              <a:buSzPts val="1100"/>
              <a:buAutoNum type="arabicPeriod"/>
            </a:pPr>
            <a:r>
              <a:rPr lang="en"/>
              <a:t>Check out our webpage </a:t>
            </a:r>
            <a:r>
              <a:rPr lang="en" u="sng">
                <a:solidFill>
                  <a:schemeClr val="hlink"/>
                </a:solidFill>
                <a:hlinkClick r:id="rId2"/>
              </a:rPr>
              <a:t>oua@clarkson.edu</a:t>
            </a:r>
            <a:r>
              <a:rPr lang="en"/>
              <a:t> for additional information.  Coming soon, is an advising handbook that will assist students, faculty and staff.</a:t>
            </a:r>
            <a:endParaRPr/>
          </a:p>
          <a:p>
            <a:pPr indent="-298450" lvl="0" marL="457200" rtl="0" algn="l">
              <a:lnSpc>
                <a:spcPct val="100000"/>
              </a:lnSpc>
              <a:spcBef>
                <a:spcPts val="0"/>
              </a:spcBef>
              <a:spcAft>
                <a:spcPts val="0"/>
              </a:spcAft>
              <a:buSzPts val="1100"/>
              <a:buAutoNum type="arabicPeriod"/>
            </a:pPr>
            <a:r>
              <a:rPr lang="en"/>
              <a:t>We are always looking for ideas and recommendations as to how we can improve on serving you.   </a:t>
            </a:r>
            <a:endParaRPr/>
          </a:p>
          <a:p>
            <a:pPr indent="0" lvl="0" marL="0" rtl="0" algn="l">
              <a:lnSpc>
                <a:spcPct val="115000"/>
              </a:lnSpc>
              <a:spcBef>
                <a:spcPts val="1200"/>
              </a:spcBef>
              <a:spcAft>
                <a:spcPts val="0"/>
              </a:spcAft>
              <a:buSzPts val="1100"/>
              <a:buNone/>
            </a:pPr>
            <a:r>
              <a:rPr lang="en"/>
              <a:t>For information on how to contact us, please go to our website:</a:t>
            </a:r>
            <a:endParaRPr/>
          </a:p>
          <a:p>
            <a:pPr indent="0" lvl="0" marL="0" rtl="0" algn="l">
              <a:lnSpc>
                <a:spcPct val="115000"/>
              </a:lnSpc>
              <a:spcBef>
                <a:spcPts val="1200"/>
              </a:spcBef>
              <a:spcAft>
                <a:spcPts val="0"/>
              </a:spcAft>
              <a:buSzPts val="1100"/>
              <a:buNone/>
            </a:pPr>
            <a:r>
              <a:rPr lang="en"/>
              <a:t>We also have a Moodle page where you can find additional resources such as:  Ask a question, List of campus resources, planning resources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3ccf256f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73ccf256f4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red circle on the box</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Students can still sign up for small group. Tutor will email you the zoom link.</a:t>
            </a:r>
            <a:endParaRPr/>
          </a:p>
          <a:p>
            <a:pPr indent="0" lvl="0" marL="0" rtl="0" algn="l">
              <a:lnSpc>
                <a:spcPct val="100000"/>
              </a:lnSpc>
              <a:spcBef>
                <a:spcPts val="0"/>
              </a:spcBef>
              <a:spcAft>
                <a:spcPts val="0"/>
              </a:spcAft>
              <a:buSzPts val="1100"/>
              <a:buNone/>
            </a:pPr>
            <a:r>
              <a:rPr lang="en"/>
              <a:t>Last day of tutoring is April 30th. </a:t>
            </a:r>
            <a:endParaRPr/>
          </a:p>
          <a:p>
            <a:pPr indent="0" lvl="0" marL="0" rtl="0" algn="l">
              <a:lnSpc>
                <a:spcPct val="100000"/>
              </a:lnSpc>
              <a:spcBef>
                <a:spcPts val="0"/>
              </a:spcBef>
              <a:spcAft>
                <a:spcPts val="0"/>
              </a:spcAft>
              <a:buSzPts val="1100"/>
              <a:buNone/>
            </a:pPr>
            <a:r>
              <a:rPr lang="en"/>
              <a:t>Students should watch their moodle page and Professor and TA communications for specific review sessions.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3ccf256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73ccf256f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red circle on the boxes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Speak to the continuity of services (ie: tutoring) those that have been altered to address online such as preparing for finals. Workshop will be recorded and placed on the SSC website.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Professors have to manually adjust their start time in moodle. Many will be the same start time. If you have an exam that starts at 7pm, reminder that you will want to adjust your start time to 5pm (so as not be testing until 1am).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3ccf256f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73ccf256f4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Preparing for Finals from remote.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3bb4bb10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73bb4bb10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n"/>
              <a:t>Move these boxes down</a:t>
            </a:r>
            <a:endParaRPr/>
          </a:p>
          <a:p>
            <a:pPr indent="0" lvl="0" marL="0" rtl="0" algn="just">
              <a:lnSpc>
                <a:spcPct val="115000"/>
              </a:lnSpc>
              <a:spcBef>
                <a:spcPts val="0"/>
              </a:spcBef>
              <a:spcAft>
                <a:spcPts val="0"/>
              </a:spcAft>
              <a:buSzPts val="1100"/>
              <a:buNone/>
            </a:pPr>
            <a:r>
              <a:t/>
            </a:r>
            <a:endParaRPr/>
          </a:p>
          <a:p>
            <a:pPr indent="0" lvl="0" marL="0" rtl="0" algn="just">
              <a:lnSpc>
                <a:spcPct val="115000"/>
              </a:lnSpc>
              <a:spcBef>
                <a:spcPts val="0"/>
              </a:spcBef>
              <a:spcAft>
                <a:spcPts val="0"/>
              </a:spcAft>
              <a:buSzPts val="1100"/>
              <a:buNone/>
            </a:pPr>
            <a:r>
              <a:t/>
            </a:r>
            <a:endParaRPr/>
          </a:p>
          <a:p>
            <a:pPr indent="0" lvl="0" marL="0" rtl="0" algn="just">
              <a:lnSpc>
                <a:spcPct val="115000"/>
              </a:lnSpc>
              <a:spcBef>
                <a:spcPts val="0"/>
              </a:spcBef>
              <a:spcAft>
                <a:spcPts val="0"/>
              </a:spcAft>
              <a:buSzPts val="1100"/>
              <a:buNone/>
            </a:pPr>
            <a:r>
              <a:rPr lang="en"/>
              <a:t> is a ten week program, starting on June 8th, 2020 and ending on August 13th, 2020.  The Summer Program aims to provide students non-native English speaking students with an opportunity to enhance their academic-based English language skills in a comfortable learning environment.  As a virtual platform, the English Corner Program provides a forum for international students and Clarkson students to further their understanding of global and cultural practices through dialog, presentations, and issue-based debates.  Accordingly, students will enhance their understanding of, and ability to work with, culturally diverse environments.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Acknowledge stressors and anxiety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a:t>Many initiatives across the University.  The ‘Connect with Us’ is a cross-collaboration communication effort to provide you the most information in single session, avoiding long, in-depth discussions on a single topic.</a:t>
            </a:r>
            <a:endParaRPr/>
          </a:p>
          <a:p>
            <a:pPr indent="-298450" lvl="0" marL="457200" rtl="0" algn="l">
              <a:lnSpc>
                <a:spcPct val="100000"/>
              </a:lnSpc>
              <a:spcBef>
                <a:spcPts val="0"/>
              </a:spcBef>
              <a:spcAft>
                <a:spcPts val="0"/>
              </a:spcAft>
              <a:buSzPts val="1100"/>
              <a:buAutoNum type="arabicPeriod"/>
            </a:pPr>
            <a:r>
              <a:rPr lang="en"/>
              <a:t>Sessions will be held at both Potsdam and CRC campuses - every 2 months. </a:t>
            </a:r>
            <a:endParaRPr/>
          </a:p>
          <a:p>
            <a:pPr indent="-298450" lvl="0" marL="457200" rtl="0" algn="l">
              <a:lnSpc>
                <a:spcPct val="100000"/>
              </a:lnSpc>
              <a:spcBef>
                <a:spcPts val="0"/>
              </a:spcBef>
              <a:spcAft>
                <a:spcPts val="0"/>
              </a:spcAft>
              <a:buSzPts val="1100"/>
              <a:buAutoNum type="arabicPeriod"/>
            </a:pPr>
            <a:r>
              <a:rPr lang="en"/>
              <a:t>Future “Deep Dive” - we will plan to feature special “Deep Dive” into specific topics to give opportunities to share a little more in-depth information related to these initiatives as they arise/requested. We may also invite other speakers who are leading or working on other projects across campus that either overlap or impact these particular institutional initiatives as part of these special features to help increase awareness and better inform the campus in planning efforts.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840895ae6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840895ae65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wellness workshop slides here.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222222"/>
                </a:solidFill>
                <a:highlight>
                  <a:srgbClr val="FFFFFF"/>
                </a:highlight>
                <a:latin typeface="Verdana"/>
                <a:ea typeface="Verdana"/>
                <a:cs typeface="Verdana"/>
                <a:sym typeface="Verdana"/>
              </a:rPr>
              <a:t>According to NACE (National Association of Colleges and Employers):  </a:t>
            </a:r>
            <a:r>
              <a:rPr lang="en">
                <a:solidFill>
                  <a:srgbClr val="464646"/>
                </a:solidFill>
                <a:highlight>
                  <a:srgbClr val="FEFEFE"/>
                </a:highlight>
                <a:latin typeface="Verdana"/>
                <a:ea typeface="Verdana"/>
                <a:cs typeface="Verdana"/>
                <a:sym typeface="Verdana"/>
              </a:rPr>
              <a:t>As of 4-10-20, about 64% percent of employers surveyed were not revoking ANY offers</a:t>
            </a:r>
            <a:r>
              <a:rPr lang="en">
                <a:solidFill>
                  <a:srgbClr val="222222"/>
                </a:solidFill>
                <a:highlight>
                  <a:srgbClr val="FFFFFF"/>
                </a:highlight>
                <a:latin typeface="Verdana"/>
                <a:ea typeface="Verdana"/>
                <a:cs typeface="Verdana"/>
                <a:sym typeface="Verdana"/>
              </a:rPr>
              <a:t>  </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rPr lang="en">
                <a:solidFill>
                  <a:srgbClr val="222222"/>
                </a:solidFill>
                <a:highlight>
                  <a:srgbClr val="FFFFFF"/>
                </a:highlight>
                <a:latin typeface="Verdana"/>
                <a:ea typeface="Verdana"/>
                <a:cs typeface="Verdana"/>
                <a:sym typeface="Verdana"/>
              </a:rPr>
              <a:t>At Clarkson, we've found a similar trend. Our team has been reaching out to our top employers to identify those still hiring in order to place Clarkson students in those roles.</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rPr lang="en">
                <a:solidFill>
                  <a:srgbClr val="222222"/>
                </a:solidFill>
                <a:highlight>
                  <a:srgbClr val="FFFFFF"/>
                </a:highlight>
                <a:latin typeface="Verdana"/>
                <a:ea typeface="Verdana"/>
                <a:cs typeface="Verdana"/>
                <a:sym typeface="Verdana"/>
              </a:rPr>
              <a:t>Any students who is seeking full time, internship or co-op opportunities, or has lost an opportunity due to COVID-19 should contact the Career Center immediately to develop a plan of action.  We're working closely with students to make sure they are aware of opportunities available and to help them remain successful in their professional endeavors. </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rPr lang="en">
                <a:solidFill>
                  <a:srgbClr val="222222"/>
                </a:solidFill>
                <a:highlight>
                  <a:srgbClr val="FFFFFF"/>
                </a:highlight>
                <a:latin typeface="Verdana"/>
                <a:ea typeface="Verdana"/>
                <a:cs typeface="Verdana"/>
                <a:sym typeface="Verdana"/>
              </a:rPr>
              <a:t>Move out - Due to restrictions in place, it is not possible yet.</a:t>
            </a:r>
            <a:endParaRPr>
              <a:solidFill>
                <a:srgbClr val="222222"/>
              </a:solidFill>
              <a:highlight>
                <a:srgbClr val="FFFFFF"/>
              </a:highlight>
              <a:latin typeface="Verdana"/>
              <a:ea typeface="Verdana"/>
              <a:cs typeface="Verdana"/>
              <a:sym typeface="Verdan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rgbClr val="222222"/>
                </a:solidFill>
                <a:highlight>
                  <a:srgbClr val="FFFFFF"/>
                </a:highlight>
              </a:rPr>
              <a:t>Because of the disruption to the spring 2020 semester, Clarkson is offering all undergraduate students the option of converting their earned grades to a “pass” or “no credit” at the end of the term. Lots of questions about this have come in, and I will address the most common ones here. I’ll provide a link to the full set of FAQs as well.</a:t>
            </a:r>
            <a:endParaRPr sz="1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a:solidFill>
                  <a:srgbClr val="222222"/>
                </a:solidFill>
                <a:highlight>
                  <a:srgbClr val="FFFFFF"/>
                </a:highlight>
              </a:rPr>
              <a:t>First of all, the pass/no credit grading option is not new. All undergrads have always had the option to take a graded course as pass/no credit, with lots of stipulations and restrictions. For the Spring 2020 semester only, the University is lifting many of those limitations, making pass/no credit more widely available.</a:t>
            </a:r>
            <a:endParaRPr>
              <a:solidFill>
                <a:srgbClr val="222222"/>
              </a:solidFill>
              <a:highlight>
                <a:srgbClr val="FFFFFF"/>
              </a:highlight>
            </a:endParaRPr>
          </a:p>
          <a:p>
            <a:pPr indent="0" lvl="0" marL="0" rtl="0" algn="l">
              <a:lnSpc>
                <a:spcPct val="115000"/>
              </a:lnSpc>
              <a:spcBef>
                <a:spcPts val="1200"/>
              </a:spcBef>
              <a:spcAft>
                <a:spcPts val="0"/>
              </a:spcAft>
              <a:buNone/>
            </a:pPr>
            <a:r>
              <a:rPr lang="en" sz="1200">
                <a:latin typeface="Times New Roman"/>
                <a:ea typeface="Times New Roman"/>
                <a:cs typeface="Times New Roman"/>
                <a:sym typeface="Times New Roman"/>
              </a:rPr>
              <a:t> </a:t>
            </a:r>
            <a:r>
              <a:rPr lang="en">
                <a:solidFill>
                  <a:srgbClr val="222222"/>
                </a:solidFill>
                <a:highlight>
                  <a:srgbClr val="FFFFFF"/>
                </a:highlight>
              </a:rPr>
              <a:t>So, the biggest question first: how will it work?  To simplify: All students will finish their spring courses, and faculty will grade them as they normally do, in accordance with the grading scale laid out in their syllabus. After all grades have been submitted, students will be given 5 days to review their grades and decide which ones they want to keep, and which ones they would like to convert to a Pass, or a No Credit grade.</a:t>
            </a:r>
            <a:endParaRPr>
              <a:solidFill>
                <a:srgbClr val="222222"/>
              </a:solidFill>
              <a:highlight>
                <a:srgbClr val="FFFFFF"/>
              </a:highlight>
            </a:endParaRPr>
          </a:p>
          <a:p>
            <a:pPr indent="0" lvl="0" marL="0" rtl="0" algn="l">
              <a:lnSpc>
                <a:spcPct val="100000"/>
              </a:lnSpc>
              <a:spcBef>
                <a:spcPts val="0"/>
              </a:spcBef>
              <a:spcAft>
                <a:spcPts val="0"/>
              </a:spcAft>
              <a:buSzPts val="1100"/>
              <a:buNone/>
            </a:pPr>
            <a:r>
              <a:t/>
            </a:r>
            <a:endParaRPr>
              <a:solidFill>
                <a:srgbClr val="222222"/>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3333d8c6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73333d8c6e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Let’s talk about the actual conversion: In order to receive a “pass”, the original earned grade must be a C or higher. Anything lower than a C will convert to “no credit” instead.</a:t>
            </a:r>
            <a:endParaRPr sz="12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a:t>Why is this important? If you are enrolled in a course that is required for graduation, and you earn a C- or D grade, keeping the earned grade means the course is complete and you do not need to take it again (although it might lower your GPA). However, choosing to convert that C- or D grade to “no credit” means you will have to repeat the course again later, but your GPA will not be impacted. The closer you are to graduation, the more heavily you’ll want to weigh your options, as you will have less time to retake courses.  And keep in mind, you will NOT be allowed to change your decision after you submit your selections, so please think it through.</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392b8d406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7392b8d406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As I mentioned before, the University is temporarily lifting many of the limitations surrounding the pass/no credit grading option- but not all of them! Here is a summary of what's changing,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392b8d406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7392b8d40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And to summarize what is NOT changing:</a:t>
            </a:r>
            <a:endParaRPr/>
          </a:p>
          <a:p>
            <a:pPr indent="0" lvl="0" marL="0" rtl="0" algn="l">
              <a:lnSpc>
                <a:spcPct val="115000"/>
              </a:lnSpc>
              <a:spcBef>
                <a:spcPts val="1200"/>
              </a:spcBef>
              <a:spcAft>
                <a:spcPts val="120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392b8d40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7392b8d406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Grades are due to be submitted on May 15, and we expect to be able to make them available to students by 12PM noon that day. Students will then have 5 days, until noon on Wednesday, May 20 to review their grades and make their final selections.</a:t>
            </a:r>
            <a:endParaRPr/>
          </a:p>
          <a:p>
            <a:pPr indent="0" lvl="0" marL="0" rtl="0" algn="l">
              <a:lnSpc>
                <a:spcPct val="115000"/>
              </a:lnSpc>
              <a:spcBef>
                <a:spcPts val="1200"/>
              </a:spcBef>
              <a:spcAft>
                <a:spcPts val="0"/>
              </a:spcAft>
              <a:buNone/>
            </a:pPr>
            <a:r>
              <a:rPr lang="en"/>
              <a:t>Instructions regarding how to make those selections are currently being developed, and will be shared with students via the campus email announcement system, through the SAS webpage, through the COVID19 webpage, and through the Help! tile in myCU.  It’s a very simple process that I’ll go over quickly right now</a:t>
            </a:r>
            <a:endParaRPr/>
          </a:p>
          <a:p>
            <a:pPr indent="0" lvl="0" marL="0" rtl="0" algn="l">
              <a:lnSpc>
                <a:spcPct val="115000"/>
              </a:lnSpc>
              <a:spcBef>
                <a:spcPts val="1200"/>
              </a:spcBef>
              <a:spcAft>
                <a:spcPts val="0"/>
              </a:spcAft>
              <a:buSzPts val="1100"/>
              <a:buNone/>
            </a:pPr>
            <a:r>
              <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3f6ddca1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83f6ddca1f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When you log into myCU.clarkson.edu, select the Academic Records and Grades tile. You’ll be asked to choose a term, so select Spring 2020.</a:t>
            </a:r>
            <a:endParaRPr/>
          </a:p>
          <a:p>
            <a:pPr indent="0" lvl="0" marL="0" rtl="0" algn="l">
              <a:lnSpc>
                <a:spcPct val="115000"/>
              </a:lnSpc>
              <a:spcBef>
                <a:spcPts val="1200"/>
              </a:spcBef>
              <a:spcAft>
                <a:spcPts val="0"/>
              </a:spcAft>
              <a:buNone/>
            </a:pPr>
            <a:r>
              <a:rPr lang="en"/>
              <a:t>From there, you’ll be able to see all of your spring courses, the grades you earned and a drop down menu where you will record your choice for each class.</a:t>
            </a:r>
            <a:endParaRPr/>
          </a:p>
          <a:p>
            <a:pPr indent="0" lvl="0" marL="0" rtl="0" algn="l">
              <a:lnSpc>
                <a:spcPct val="115000"/>
              </a:lnSpc>
              <a:spcBef>
                <a:spcPts val="1200"/>
              </a:spcBef>
              <a:spcAft>
                <a:spcPts val="0"/>
              </a:spcAft>
              <a:buNone/>
            </a:pPr>
            <a:r>
              <a:rPr lang="en"/>
              <a:t>As you can see from the screenshot, each class is submitted separately – and you will have 5 days to make your final selections – so if you need time to think it through, take the time to do that. If you have questions, reach out to your academic advisor, or if it’s financial aid related, to your SAS Rep for help, before you click that submit button. BECAUSE as you can see from the PH131 line, Once you submit, your choice is locked in and cannot be changed!</a:t>
            </a:r>
            <a:endParaRPr/>
          </a:p>
          <a:p>
            <a:pPr indent="0" lvl="0" marL="0" rtl="0" algn="l">
              <a:lnSpc>
                <a:spcPct val="115000"/>
              </a:lnSpc>
              <a:spcBef>
                <a:spcPts val="1200"/>
              </a:spcBef>
              <a:spcAft>
                <a:spcPts val="0"/>
              </a:spcAft>
              <a:buNone/>
            </a:pPr>
            <a:r>
              <a:rPr lang="en"/>
              <a:t> </a:t>
            </a:r>
            <a:endParaRPr/>
          </a:p>
          <a:p>
            <a:pPr indent="0" lvl="0" marL="0" rtl="0" algn="l">
              <a:lnSpc>
                <a:spcPct val="115000"/>
              </a:lnSpc>
              <a:spcBef>
                <a:spcPts val="1200"/>
              </a:spcBef>
              <a:spcAft>
                <a:spcPts val="0"/>
              </a:spcAft>
              <a:buNone/>
            </a:pPr>
            <a:r>
              <a:rPr lang="en"/>
              <a:t>If you do nothing, we assume you want to keep your letter grades – that is the default. However, you are able to submit a request to keep your letter grades through this process, for your own piece of mind.</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392b8d406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7392b8d406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Information regarding the Spring semester pass/no credit grading option, including answers to lots of frequently asked questions can be found on the SAS intranet. This is also the page where you will find instructions for submitting your grade selections, once those instructions are available.</a:t>
            </a:r>
            <a:endParaRPr/>
          </a:p>
          <a:p>
            <a:pPr indent="0" lvl="0" marL="0" rtl="0" algn="l">
              <a:lnSpc>
                <a:spcPct val="115000"/>
              </a:lnSpc>
              <a:spcBef>
                <a:spcPts val="1200"/>
              </a:spcBef>
              <a:spcAft>
                <a:spcPts val="0"/>
              </a:spcAft>
              <a:buNone/>
            </a:pPr>
            <a:r>
              <a:rPr lang="en"/>
              <a:t>Many students may have questions about how pass/no credit may impact them financially. Since every student’s financial situation is unique, you should contact your SAS Rep for assistance.</a:t>
            </a:r>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120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3"/>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3"/>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Google Shape;12;p13"/>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 name="Shape 14"/>
        <p:cNvGrpSpPr/>
        <p:nvPr/>
      </p:nvGrpSpPr>
      <p:grpSpPr>
        <a:xfrm>
          <a:off x="0" y="0"/>
          <a:ext cx="0" cy="0"/>
          <a:chOff x="0" y="0"/>
          <a:chExt cx="0" cy="0"/>
        </a:xfrm>
      </p:grpSpPr>
      <p:sp>
        <p:nvSpPr>
          <p:cNvPr id="15" name="Google Shape;15;p14"/>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6" name="Google Shape;16;p1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7" name="Google Shape;1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8" name="Shape 18"/>
        <p:cNvGrpSpPr/>
        <p:nvPr/>
      </p:nvGrpSpPr>
      <p:grpSpPr>
        <a:xfrm>
          <a:off x="0" y="0"/>
          <a:ext cx="0" cy="0"/>
          <a:chOff x="0" y="0"/>
          <a:chExt cx="0" cy="0"/>
        </a:xfrm>
      </p:grpSpPr>
      <p:sp>
        <p:nvSpPr>
          <p:cNvPr id="19" name="Google Shape;19;p20"/>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20" name="Google Shape;2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1" name="Shape 21"/>
        <p:cNvGrpSpPr/>
        <p:nvPr/>
      </p:nvGrpSpPr>
      <p:grpSpPr>
        <a:xfrm>
          <a:off x="0" y="0"/>
          <a:ext cx="0" cy="0"/>
          <a:chOff x="0" y="0"/>
          <a:chExt cx="0" cy="0"/>
        </a:xfrm>
      </p:grpSpPr>
      <p:sp>
        <p:nvSpPr>
          <p:cNvPr id="22" name="Google Shape;22;p1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 name="Google Shape;23;p1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24" name="Google Shape;24;p19"/>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5" name="Google Shape;25;p19"/>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6" name="Google Shape;26;p1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0" name="Google Shape;30;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2" name="Shape 32"/>
        <p:cNvGrpSpPr/>
        <p:nvPr/>
      </p:nvGrpSpPr>
      <p:grpSpPr>
        <a:xfrm>
          <a:off x="0" y="0"/>
          <a:ext cx="0" cy="0"/>
          <a:chOff x="0" y="0"/>
          <a:chExt cx="0" cy="0"/>
        </a:xfrm>
      </p:grpSpPr>
      <p:sp>
        <p:nvSpPr>
          <p:cNvPr id="33" name="Google Shape;33;p1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4" name="Google Shape;34;p15"/>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15"/>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16"/>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39" name="Google Shape;3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40" name="Shape 40"/>
        <p:cNvGrpSpPr/>
        <p:nvPr/>
      </p:nvGrpSpPr>
      <p:grpSpPr>
        <a:xfrm>
          <a:off x="0" y="0"/>
          <a:ext cx="0" cy="0"/>
          <a:chOff x="0" y="0"/>
          <a:chExt cx="0" cy="0"/>
        </a:xfrm>
      </p:grpSpPr>
      <p:sp>
        <p:nvSpPr>
          <p:cNvPr id="41" name="Google Shape;41;p1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42" name="Google Shape;4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 name="Shape 43"/>
        <p:cNvGrpSpPr/>
        <p:nvPr/>
      </p:nvGrpSpPr>
      <p:grpSpPr>
        <a:xfrm>
          <a:off x="0" y="0"/>
          <a:ext cx="0" cy="0"/>
          <a:chOff x="0" y="0"/>
          <a:chExt cx="0" cy="0"/>
        </a:xfrm>
      </p:grpSpPr>
      <p:sp>
        <p:nvSpPr>
          <p:cNvPr id="44" name="Google Shape;44;p21"/>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5" name="Google Shape;45;p21"/>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6" name="Google Shape;4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12"/>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intranet.clarkson.edu/wp-content/uploads/2018/03/I-Graderequestfillabl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intranet.clarkson.edu/student-life/sas/spring-2020-pass-no-credit-option/" TargetMode="External"/><Relationship Id="rId4" Type="http://schemas.openxmlformats.org/officeDocument/2006/relationships/hyperlink" Target="https://intranet.clarkson.edu/academic/office-of-university-advising/" TargetMode="External"/><Relationship Id="rId5" Type="http://schemas.openxmlformats.org/officeDocument/2006/relationships/hyperlink" Target="https://intranet.clarkson.edu/academic/office-of-university-advising/?preview_id=16989&amp;preview_nonce=b6cf568b82&amp;_thumbnail_id=17035&amp;preview=tru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ntranet.clarkson.edu/academic/office-of-university-advising/" TargetMode="External"/><Relationship Id="rId4" Type="http://schemas.openxmlformats.org/officeDocument/2006/relationships/hyperlink" Target="https://moodle.clarkson.edu/course/view.php?id=2317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intranet.clarkson.edu/student-life/student-succe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nami.org/getattachment/Press-Media/Press-Releases/2020/COVID-19-and-Mental-Illness-NAMI-Releases-Importan/COVID-19-Updated-Guide-1.pdf?lang=en-US" TargetMode="External"/><Relationship Id="rId4" Type="http://schemas.openxmlformats.org/officeDocument/2006/relationships/hyperlink" Target="https://www.nami.org/getattachment/Press-Media/Press-Releases/2020/COVID-19-and-Mental-Illness-NAMI-Releases-Importan/COVID-19-Updated-Guide-1.pdf?lang=en-US" TargetMode="External"/><Relationship Id="rId5" Type="http://schemas.openxmlformats.org/officeDocument/2006/relationships/hyperlink" Target="mailto:shac@clarkson.edu" TargetMode="External"/><Relationship Id="rId6" Type="http://schemas.openxmlformats.org/officeDocument/2006/relationships/hyperlink" Target="https://now.ny.gov/page/m/2dedc904/5c9bb6a9/468bc252/d50eb3b/872226167/VEsE/?g=mb7IKcQot1Bcd4bcx1C1v4A" TargetMode="External"/><Relationship Id="rId7" Type="http://schemas.openxmlformats.org/officeDocument/2006/relationships/hyperlink" Target="http://www.headspace.com/n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intranet.clarkson.edu/student-life/sas/spring-2020-pass-no-credit-option/" TargetMode="External"/><Relationship Id="rId4" Type="http://schemas.openxmlformats.org/officeDocument/2006/relationships/hyperlink" Target="https://www.clarkson.edu/student-administrative-services-sas/our-staf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1"/>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000"/>
              <a:buNone/>
            </a:pPr>
            <a:r>
              <a:rPr lang="en" sz="4800"/>
              <a:t>Completing your COVID-19</a:t>
            </a:r>
            <a:r>
              <a:rPr lang="en" sz="4800"/>
              <a:t> Semester</a:t>
            </a:r>
            <a:r>
              <a:rPr lang="en" sz="3600"/>
              <a:t>…</a:t>
            </a:r>
            <a:endParaRPr sz="3600"/>
          </a:p>
          <a:p>
            <a:pPr indent="0" lvl="0" marL="0" rtl="0" algn="ctr">
              <a:lnSpc>
                <a:spcPct val="100000"/>
              </a:lnSpc>
              <a:spcBef>
                <a:spcPts val="0"/>
              </a:spcBef>
              <a:spcAft>
                <a:spcPts val="0"/>
              </a:spcAft>
              <a:buSzPts val="8000"/>
              <a:buNone/>
            </a:pPr>
            <a:r>
              <a:rPr lang="en" sz="3600"/>
              <a:t>Everything you need to Know</a:t>
            </a:r>
            <a:endParaRPr sz="3600"/>
          </a:p>
        </p:txBody>
      </p:sp>
      <p:sp>
        <p:nvSpPr>
          <p:cNvPr id="54" name="Google Shape;54;p1"/>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100"/>
              <a:buNone/>
            </a:pPr>
            <a:r>
              <a:rPr lang="en">
                <a:latin typeface="Amatic SC"/>
                <a:ea typeface="Amatic SC"/>
                <a:cs typeface="Amatic SC"/>
                <a:sym typeface="Amatic SC"/>
              </a:rPr>
              <a:t>SPRING, 2020</a:t>
            </a:r>
            <a:endParaRPr>
              <a:latin typeface="Amatic SC"/>
              <a:ea typeface="Amatic SC"/>
              <a:cs typeface="Amatic SC"/>
              <a:sym typeface="Amatic SC"/>
            </a:endParaRPr>
          </a:p>
        </p:txBody>
      </p:sp>
      <p:sp>
        <p:nvSpPr>
          <p:cNvPr id="55" name="Google Shape;55;p1"/>
          <p:cNvSpPr txBox="1"/>
          <p:nvPr/>
        </p:nvSpPr>
        <p:spPr>
          <a:xfrm>
            <a:off x="566275" y="387475"/>
            <a:ext cx="4593300" cy="5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1286550" y="2663550"/>
            <a:ext cx="6570900" cy="53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3000">
                <a:latin typeface="Amatic SC"/>
                <a:ea typeface="Amatic SC"/>
                <a:cs typeface="Amatic SC"/>
                <a:sym typeface="Amatic SC"/>
              </a:rPr>
              <a:t>Wrap around student services</a:t>
            </a:r>
            <a:endParaRPr b="1" i="0" sz="3000" u="none" cap="none" strike="noStrike">
              <a:solidFill>
                <a:srgbClr val="000000"/>
              </a:solidFill>
              <a:latin typeface="Amatic SC"/>
              <a:ea typeface="Amatic SC"/>
              <a:cs typeface="Amatic SC"/>
              <a:sym typeface="Amatic SC"/>
            </a:endParaRPr>
          </a:p>
        </p:txBody>
      </p:sp>
      <p:pic>
        <p:nvPicPr>
          <p:cNvPr id="57" name="Google Shape;57;p1"/>
          <p:cNvPicPr preferRelativeResize="0"/>
          <p:nvPr/>
        </p:nvPicPr>
        <p:blipFill rotWithShape="1">
          <a:blip r:embed="rId3">
            <a:alphaModFix/>
          </a:blip>
          <a:srcRect b="0" l="0" r="0" t="0"/>
          <a:stretch/>
        </p:blipFill>
        <p:spPr>
          <a:xfrm>
            <a:off x="3038613" y="277511"/>
            <a:ext cx="3066771" cy="75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4"/>
          <p:cNvSpPr txBox="1"/>
          <p:nvPr>
            <p:ph type="title"/>
          </p:nvPr>
        </p:nvSpPr>
        <p:spPr>
          <a:xfrm>
            <a:off x="0" y="292850"/>
            <a:ext cx="9144000" cy="801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     Student record impact:Registrar</a:t>
            </a:r>
            <a:endParaRPr/>
          </a:p>
        </p:txBody>
      </p:sp>
      <p:sp>
        <p:nvSpPr>
          <p:cNvPr id="115" name="Google Shape;115;p4"/>
          <p:cNvSpPr txBox="1"/>
          <p:nvPr>
            <p:ph idx="1" type="body"/>
          </p:nvPr>
        </p:nvSpPr>
        <p:spPr>
          <a:xfrm>
            <a:off x="311700" y="1221525"/>
            <a:ext cx="8520600" cy="36108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Dropping classes for Spring 2020</a:t>
            </a:r>
            <a:endParaRPr/>
          </a:p>
          <a:p>
            <a:pPr indent="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
              <a:t>The academic transcript</a:t>
            </a:r>
            <a:endParaRPr/>
          </a:p>
          <a:p>
            <a:pPr indent="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 u="sng">
                <a:solidFill>
                  <a:schemeClr val="hlink"/>
                </a:solidFill>
                <a:hlinkClick r:id="rId3"/>
              </a:rPr>
              <a:t>Incomplete Grades</a:t>
            </a:r>
            <a:endParaRPr/>
          </a:p>
          <a:p>
            <a:pPr indent="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
              <a:t>Summer enrollment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5">
            <a:hlinkClick r:id="rId3"/>
          </p:cNvPr>
          <p:cNvSpPr/>
          <p:nvPr/>
        </p:nvSpPr>
        <p:spPr>
          <a:xfrm>
            <a:off x="261450" y="3258775"/>
            <a:ext cx="1497600" cy="1419000"/>
          </a:xfrm>
          <a:prstGeom prst="wedgeRectCallout">
            <a:avLst>
              <a:gd fmla="val -20833" name="adj1"/>
              <a:gd fmla="val 6250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p:nvPr/>
        </p:nvSpPr>
        <p:spPr>
          <a:xfrm>
            <a:off x="325050" y="1278550"/>
            <a:ext cx="3660300" cy="1887300"/>
          </a:xfrm>
          <a:prstGeom prst="round2DiagRect">
            <a:avLst>
              <a:gd fmla="val 16667" name="adj1"/>
              <a:gd fmla="val 0"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4222275" y="1388550"/>
            <a:ext cx="4349400" cy="3539700"/>
          </a:xfrm>
          <a:prstGeom prst="round2DiagRect">
            <a:avLst>
              <a:gd fmla="val 16667" name="adj1"/>
              <a:gd fmla="val 24289" name="adj2"/>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txBox="1"/>
          <p:nvPr/>
        </p:nvSpPr>
        <p:spPr>
          <a:xfrm>
            <a:off x="4375828" y="1388550"/>
            <a:ext cx="4114800" cy="3754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1400"/>
              <a:buFont typeface="Arial"/>
              <a:buNone/>
            </a:pPr>
            <a:r>
              <a:rPr b="1" i="1" lang="en" sz="1800" u="none" cap="none" strike="noStrike">
                <a:solidFill>
                  <a:srgbClr val="000000"/>
                </a:solidFill>
                <a:latin typeface="Arial"/>
                <a:ea typeface="Arial"/>
                <a:cs typeface="Arial"/>
                <a:sym typeface="Arial"/>
              </a:rPr>
              <a:t>So what has changed?</a:t>
            </a:r>
            <a:r>
              <a:rPr b="0" i="0" lang="en"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How you communicate with your advisor via on-line</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Grading Options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Feeling of isolation. You are not alone. We are here to help you!!</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Where to go if you need additional assistance/resources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Permission Numbers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Scholarships Summer Courses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t/>
            </a:r>
            <a:endParaRPr b="1" i="1" sz="18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24" name="Google Shape;124;p5"/>
          <p:cNvSpPr/>
          <p:nvPr/>
        </p:nvSpPr>
        <p:spPr>
          <a:xfrm>
            <a:off x="374525" y="154200"/>
            <a:ext cx="8197200" cy="1105500"/>
          </a:xfrm>
          <a:prstGeom prst="flowChartAlternateProcess">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txBox="1"/>
          <p:nvPr/>
        </p:nvSpPr>
        <p:spPr>
          <a:xfrm>
            <a:off x="813750" y="0"/>
            <a:ext cx="7555800" cy="1105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1200"/>
              </a:spcAft>
              <a:buClr>
                <a:srgbClr val="000000"/>
              </a:buClr>
              <a:buSzPts val="1800"/>
              <a:buFont typeface="Arial"/>
              <a:buNone/>
            </a:pPr>
            <a:r>
              <a:rPr b="1" i="0" lang="en" sz="1800" u="none" cap="none" strike="noStrike">
                <a:solidFill>
                  <a:srgbClr val="000000"/>
                </a:solidFill>
                <a:latin typeface="Arial"/>
                <a:ea typeface="Arial"/>
                <a:cs typeface="Arial"/>
                <a:sym typeface="Arial"/>
              </a:rPr>
              <a:t>Office of University Advising                                                      Academic Advising and Adjustment during COVID Period</a:t>
            </a:r>
            <a:r>
              <a:rPr b="1" i="0" lang="en" sz="2400" u="none" cap="none" strike="noStrike">
                <a:solidFill>
                  <a:srgbClr val="000000"/>
                </a:solidFill>
                <a:latin typeface="Arial"/>
                <a:ea typeface="Arial"/>
                <a:cs typeface="Arial"/>
                <a:sym typeface="Arial"/>
              </a:rPr>
              <a:t> </a:t>
            </a:r>
            <a:r>
              <a:rPr b="1" i="0" lang="en" sz="1800" u="sng" cap="none" strike="noStrike">
                <a:solidFill>
                  <a:schemeClr val="accent5"/>
                </a:solidFill>
                <a:latin typeface="Arial"/>
                <a:ea typeface="Arial"/>
                <a:cs typeface="Arial"/>
                <a:sym typeface="Arial"/>
                <a:hlinkClick r:id="rId4"/>
              </a:rPr>
              <a:t>OUA@clarkson.edu</a:t>
            </a:r>
            <a:endParaRPr b="0" i="0" sz="1800" u="none" cap="none" strike="noStrike">
              <a:solidFill>
                <a:srgbClr val="000000"/>
              </a:solidFill>
              <a:latin typeface="Source Code Pro"/>
              <a:ea typeface="Source Code Pro"/>
              <a:cs typeface="Source Code Pro"/>
              <a:sym typeface="Source Code Pro"/>
            </a:endParaRPr>
          </a:p>
        </p:txBody>
      </p:sp>
      <p:sp>
        <p:nvSpPr>
          <p:cNvPr id="126" name="Google Shape;126;p5"/>
          <p:cNvSpPr txBox="1"/>
          <p:nvPr/>
        </p:nvSpPr>
        <p:spPr>
          <a:xfrm>
            <a:off x="374525" y="1474350"/>
            <a:ext cx="3660300" cy="1419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1400"/>
              <a:buFont typeface="Arial"/>
              <a:buNone/>
            </a:pPr>
            <a:r>
              <a:rPr b="1" i="1" lang="en" sz="1800" u="none" cap="none" strike="noStrike">
                <a:solidFill>
                  <a:srgbClr val="000000"/>
                </a:solidFill>
                <a:latin typeface="Arial"/>
                <a:ea typeface="Arial"/>
                <a:cs typeface="Arial"/>
                <a:sym typeface="Arial"/>
              </a:rPr>
              <a:t>Switched to Online Advising:</a:t>
            </a:r>
            <a:endParaRPr b="1" i="1" sz="1800" u="none" cap="none" strike="noStrike">
              <a:solidFill>
                <a:srgbClr val="000000"/>
              </a:solidFill>
              <a:latin typeface="Arial"/>
              <a:ea typeface="Arial"/>
              <a:cs typeface="Arial"/>
              <a:sym typeface="Arial"/>
            </a:endParaRPr>
          </a:p>
          <a:p>
            <a:pPr indent="0" lvl="0" marL="0" marR="0" rtl="0" algn="ctr">
              <a:lnSpc>
                <a:spcPct val="115000"/>
              </a:lnSpc>
              <a:spcBef>
                <a:spcPts val="1200"/>
              </a:spcBef>
              <a:spcAft>
                <a:spcPts val="1200"/>
              </a:spcAft>
              <a:buClr>
                <a:srgbClr val="000000"/>
              </a:buClr>
              <a:buSzPts val="1200"/>
              <a:buFont typeface="Arial"/>
              <a:buNone/>
            </a:pPr>
            <a:r>
              <a:rPr b="1" i="0" lang="en" sz="1400" u="none" cap="none" strike="noStrike">
                <a:solidFill>
                  <a:srgbClr val="000000"/>
                </a:solidFill>
                <a:latin typeface="Arial"/>
                <a:ea typeface="Arial"/>
                <a:cs typeface="Arial"/>
                <a:sym typeface="Arial"/>
              </a:rPr>
              <a:t>Students</a:t>
            </a:r>
            <a:r>
              <a:rPr b="0" i="0" lang="en" sz="1400" u="none" cap="none" strike="noStrike">
                <a:solidFill>
                  <a:srgbClr val="000000"/>
                </a:solidFill>
                <a:latin typeface="Arial"/>
                <a:ea typeface="Arial"/>
                <a:cs typeface="Arial"/>
                <a:sym typeface="Arial"/>
              </a:rPr>
              <a:t>, this means reaching out to advisors early and communicating often. Make sure you are registered for fall 2020 courses.</a:t>
            </a:r>
            <a:endParaRPr b="0" i="0" sz="1400" u="none" cap="none" strike="noStrike">
              <a:solidFill>
                <a:srgbClr val="000000"/>
              </a:solidFill>
              <a:latin typeface="Source Code Pro"/>
              <a:ea typeface="Source Code Pro"/>
              <a:cs typeface="Source Code Pro"/>
              <a:sym typeface="Source Code Pro"/>
            </a:endParaRPr>
          </a:p>
        </p:txBody>
      </p:sp>
      <p:sp>
        <p:nvSpPr>
          <p:cNvPr id="127" name="Google Shape;127;p5"/>
          <p:cNvSpPr txBox="1"/>
          <p:nvPr/>
        </p:nvSpPr>
        <p:spPr>
          <a:xfrm>
            <a:off x="261450" y="3216550"/>
            <a:ext cx="1604100" cy="141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Questions about Pass/NC?</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Arial"/>
                <a:ea typeface="Arial"/>
                <a:cs typeface="Arial"/>
                <a:sym typeface="Arial"/>
              </a:rPr>
              <a:t>Click here</a:t>
            </a:r>
            <a:endParaRPr b="1" i="0" sz="1800" u="none" cap="none" strike="noStrike">
              <a:solidFill>
                <a:srgbClr val="000000"/>
              </a:solidFill>
              <a:latin typeface="Arial"/>
              <a:ea typeface="Arial"/>
              <a:cs typeface="Arial"/>
              <a:sym typeface="Arial"/>
            </a:endParaRPr>
          </a:p>
        </p:txBody>
      </p:sp>
      <p:sp>
        <p:nvSpPr>
          <p:cNvPr id="128" name="Google Shape;128;p5">
            <a:hlinkClick r:id="rId5"/>
          </p:cNvPr>
          <p:cNvSpPr/>
          <p:nvPr/>
        </p:nvSpPr>
        <p:spPr>
          <a:xfrm>
            <a:off x="1982455" y="3242550"/>
            <a:ext cx="2002800" cy="1419000"/>
          </a:xfrm>
          <a:prstGeom prst="wedgeRectCallout">
            <a:avLst>
              <a:gd fmla="val -20833" name="adj1"/>
              <a:gd fmla="val 625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80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Clarkson University to Offer COVID-19 Scholarship for Summer Courses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txBox="1"/>
          <p:nvPr/>
        </p:nvSpPr>
        <p:spPr>
          <a:xfrm>
            <a:off x="10333075" y="1755450"/>
            <a:ext cx="7345200" cy="85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grpSp>
        <p:nvGrpSpPr>
          <p:cNvPr id="134" name="Google Shape;134;g74b1b14d46_7_0"/>
          <p:cNvGrpSpPr/>
          <p:nvPr/>
        </p:nvGrpSpPr>
        <p:grpSpPr>
          <a:xfrm>
            <a:off x="2961500" y="961400"/>
            <a:ext cx="3221100" cy="3220500"/>
            <a:chOff x="2961500" y="961400"/>
            <a:chExt cx="3221100" cy="3220500"/>
          </a:xfrm>
        </p:grpSpPr>
        <p:sp>
          <p:nvSpPr>
            <p:cNvPr id="135" name="Google Shape;135;g74b1b14d46_7_0"/>
            <p:cNvSpPr/>
            <p:nvPr/>
          </p:nvSpPr>
          <p:spPr>
            <a:xfrm>
              <a:off x="2961500" y="961400"/>
              <a:ext cx="3221100" cy="3220500"/>
            </a:xfrm>
            <a:prstGeom prst="ellipse">
              <a:avLst/>
            </a:prstGeom>
            <a:solidFill>
              <a:srgbClr val="B02C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74b1b14d46_7_0"/>
            <p:cNvSpPr txBox="1"/>
            <p:nvPr/>
          </p:nvSpPr>
          <p:spPr>
            <a:xfrm>
              <a:off x="3782900" y="1200950"/>
              <a:ext cx="1578000" cy="7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Vestibulum congue </a:t>
              </a:r>
              <a:endParaRPr b="0" i="0" sz="1000" u="none" cap="none" strike="noStrike">
                <a:solidFill>
                  <a:srgbClr val="FFFFFF"/>
                </a:solidFill>
                <a:latin typeface="Roboto"/>
                <a:ea typeface="Roboto"/>
                <a:cs typeface="Roboto"/>
                <a:sym typeface="Roboto"/>
              </a:endParaRPr>
            </a:p>
          </p:txBody>
        </p:sp>
      </p:grpSp>
      <p:grpSp>
        <p:nvGrpSpPr>
          <p:cNvPr id="137" name="Google Shape;137;g74b1b14d46_7_0"/>
          <p:cNvGrpSpPr/>
          <p:nvPr/>
        </p:nvGrpSpPr>
        <p:grpSpPr>
          <a:xfrm>
            <a:off x="3474050" y="1986200"/>
            <a:ext cx="2195700" cy="2195700"/>
            <a:chOff x="3474050" y="1986200"/>
            <a:chExt cx="2195700" cy="2195700"/>
          </a:xfrm>
        </p:grpSpPr>
        <p:sp>
          <p:nvSpPr>
            <p:cNvPr id="138" name="Google Shape;138;g74b1b14d46_7_0"/>
            <p:cNvSpPr/>
            <p:nvPr/>
          </p:nvSpPr>
          <p:spPr>
            <a:xfrm>
              <a:off x="3474050" y="1986200"/>
              <a:ext cx="2195700" cy="2195700"/>
            </a:xfrm>
            <a:prstGeom prst="ellipse">
              <a:avLst/>
            </a:prstGeom>
            <a:solidFill>
              <a:srgbClr val="D838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74b1b14d46_7_0"/>
            <p:cNvSpPr txBox="1"/>
            <p:nvPr/>
          </p:nvSpPr>
          <p:spPr>
            <a:xfrm>
              <a:off x="3833274" y="2817050"/>
              <a:ext cx="1477200" cy="53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Vestibulum congue </a:t>
              </a:r>
              <a:endParaRPr b="0" i="0" sz="1000" u="none" cap="none" strike="noStrike">
                <a:solidFill>
                  <a:srgbClr val="FFFFFF"/>
                </a:solidFill>
                <a:latin typeface="Roboto"/>
                <a:ea typeface="Roboto"/>
                <a:cs typeface="Roboto"/>
                <a:sym typeface="Roboto"/>
              </a:endParaRPr>
            </a:p>
          </p:txBody>
        </p:sp>
      </p:grpSp>
      <p:grpSp>
        <p:nvGrpSpPr>
          <p:cNvPr id="140" name="Google Shape;140;g74b1b14d46_7_0"/>
          <p:cNvGrpSpPr/>
          <p:nvPr/>
        </p:nvGrpSpPr>
        <p:grpSpPr>
          <a:xfrm>
            <a:off x="2652825" y="548100"/>
            <a:ext cx="3934200" cy="4523400"/>
            <a:chOff x="2604900" y="292850"/>
            <a:chExt cx="3934200" cy="4523400"/>
          </a:xfrm>
        </p:grpSpPr>
        <p:sp>
          <p:nvSpPr>
            <p:cNvPr id="141" name="Google Shape;141;g74b1b14d46_7_0"/>
            <p:cNvSpPr/>
            <p:nvPr/>
          </p:nvSpPr>
          <p:spPr>
            <a:xfrm>
              <a:off x="2604900" y="292850"/>
              <a:ext cx="3934200" cy="4523400"/>
            </a:xfrm>
            <a:prstGeom prst="ellipse">
              <a:avLst/>
            </a:prstGeom>
            <a:solidFill>
              <a:srgbClr val="FF0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74b1b14d46_7_0"/>
            <p:cNvSpPr txBox="1"/>
            <p:nvPr/>
          </p:nvSpPr>
          <p:spPr>
            <a:xfrm>
              <a:off x="3608400" y="687876"/>
              <a:ext cx="1927200" cy="687600"/>
            </a:xfrm>
            <a:prstGeom prst="rect">
              <a:avLst/>
            </a:prstGeom>
            <a:solidFill>
              <a:srgbClr val="FF00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Roboto"/>
                  <a:ea typeface="Roboto"/>
                  <a:cs typeface="Roboto"/>
                  <a:sym typeface="Roboto"/>
                </a:rPr>
                <a:t>Senior Year</a:t>
              </a:r>
              <a:endParaRPr b="1" i="0" sz="1800" u="none" cap="none" strike="noStrike">
                <a:solidFill>
                  <a:srgbClr val="FFFFFF"/>
                </a:solidFill>
                <a:latin typeface="Roboto"/>
                <a:ea typeface="Roboto"/>
                <a:cs typeface="Roboto"/>
                <a:sym typeface="Roboto"/>
              </a:endParaRPr>
            </a:p>
          </p:txBody>
        </p:sp>
      </p:grpSp>
      <p:grpSp>
        <p:nvGrpSpPr>
          <p:cNvPr id="143" name="Google Shape;143;g74b1b14d46_7_0"/>
          <p:cNvGrpSpPr/>
          <p:nvPr/>
        </p:nvGrpSpPr>
        <p:grpSpPr>
          <a:xfrm>
            <a:off x="3009375" y="1626855"/>
            <a:ext cx="3221100" cy="3444647"/>
            <a:chOff x="2961450" y="1317890"/>
            <a:chExt cx="3221100" cy="3220500"/>
          </a:xfrm>
        </p:grpSpPr>
        <p:sp>
          <p:nvSpPr>
            <p:cNvPr id="144" name="Google Shape;144;g74b1b14d46_7_0"/>
            <p:cNvSpPr/>
            <p:nvPr/>
          </p:nvSpPr>
          <p:spPr>
            <a:xfrm>
              <a:off x="2961450" y="1317890"/>
              <a:ext cx="3221100" cy="3220500"/>
            </a:xfrm>
            <a:prstGeom prst="ellipse">
              <a:avLst/>
            </a:prstGeom>
            <a:solidFill>
              <a:srgbClr val="00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74b1b14d46_7_0"/>
            <p:cNvSpPr txBox="1"/>
            <p:nvPr/>
          </p:nvSpPr>
          <p:spPr>
            <a:xfrm>
              <a:off x="3783000" y="1557225"/>
              <a:ext cx="1578000" cy="563100"/>
            </a:xfrm>
            <a:prstGeom prst="rect">
              <a:avLst/>
            </a:prstGeom>
            <a:solidFill>
              <a:srgbClr val="00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Roboto"/>
                  <a:ea typeface="Roboto"/>
                  <a:cs typeface="Roboto"/>
                  <a:sym typeface="Roboto"/>
                </a:rPr>
                <a:t>Junior Year </a:t>
              </a:r>
              <a:endParaRPr b="1" i="0" sz="1800" u="none" cap="none" strike="noStrike">
                <a:solidFill>
                  <a:srgbClr val="FFFFFF"/>
                </a:solidFill>
                <a:latin typeface="Roboto"/>
                <a:ea typeface="Roboto"/>
                <a:cs typeface="Roboto"/>
                <a:sym typeface="Roboto"/>
              </a:endParaRPr>
            </a:p>
          </p:txBody>
        </p:sp>
      </p:grpSp>
      <p:grpSp>
        <p:nvGrpSpPr>
          <p:cNvPr id="146" name="Google Shape;146;g74b1b14d46_7_0"/>
          <p:cNvGrpSpPr/>
          <p:nvPr/>
        </p:nvGrpSpPr>
        <p:grpSpPr>
          <a:xfrm>
            <a:off x="3449625" y="2558733"/>
            <a:ext cx="2340600" cy="2468163"/>
            <a:chOff x="3449625" y="2483065"/>
            <a:chExt cx="2340600" cy="2340600"/>
          </a:xfrm>
        </p:grpSpPr>
        <p:sp>
          <p:nvSpPr>
            <p:cNvPr id="147" name="Google Shape;147;g74b1b14d46_7_0"/>
            <p:cNvSpPr/>
            <p:nvPr/>
          </p:nvSpPr>
          <p:spPr>
            <a:xfrm>
              <a:off x="3449625" y="2483065"/>
              <a:ext cx="2340600" cy="2340600"/>
            </a:xfrm>
            <a:prstGeom prst="ellipse">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74b1b14d46_7_0"/>
            <p:cNvSpPr txBox="1"/>
            <p:nvPr/>
          </p:nvSpPr>
          <p:spPr>
            <a:xfrm>
              <a:off x="3881325" y="2817050"/>
              <a:ext cx="1477200" cy="534000"/>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Sophomore Year</a:t>
              </a:r>
              <a:endParaRPr b="1" i="0" sz="1800" u="none" cap="none" strike="noStrike">
                <a:solidFill>
                  <a:srgbClr val="000000"/>
                </a:solidFill>
                <a:latin typeface="Roboto"/>
                <a:ea typeface="Roboto"/>
                <a:cs typeface="Roboto"/>
                <a:sym typeface="Roboto"/>
              </a:endParaRPr>
            </a:p>
          </p:txBody>
        </p:sp>
      </p:grpSp>
      <p:grpSp>
        <p:nvGrpSpPr>
          <p:cNvPr id="149" name="Google Shape;149;g74b1b14d46_7_0"/>
          <p:cNvGrpSpPr/>
          <p:nvPr/>
        </p:nvGrpSpPr>
        <p:grpSpPr>
          <a:xfrm>
            <a:off x="3881475" y="3549690"/>
            <a:ext cx="1476900" cy="1477200"/>
            <a:chOff x="3833550" y="3061190"/>
            <a:chExt cx="1476900" cy="1477200"/>
          </a:xfrm>
        </p:grpSpPr>
        <p:sp>
          <p:nvSpPr>
            <p:cNvPr id="150" name="Google Shape;150;g74b1b14d46_7_0"/>
            <p:cNvSpPr/>
            <p:nvPr/>
          </p:nvSpPr>
          <p:spPr>
            <a:xfrm>
              <a:off x="3833550" y="3061190"/>
              <a:ext cx="1476900" cy="1477200"/>
            </a:xfrm>
            <a:prstGeom prst="ellipse">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74b1b14d46_7_0"/>
            <p:cNvSpPr txBox="1"/>
            <p:nvPr/>
          </p:nvSpPr>
          <p:spPr>
            <a:xfrm>
              <a:off x="3957000" y="3499463"/>
              <a:ext cx="1230000" cy="6492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Roboto"/>
                  <a:ea typeface="Roboto"/>
                  <a:cs typeface="Roboto"/>
                  <a:sym typeface="Roboto"/>
                </a:rPr>
                <a:t>Freshman Year</a:t>
              </a:r>
              <a:endParaRPr b="1" i="0" sz="1800" u="none" cap="none" strike="noStrike">
                <a:solidFill>
                  <a:srgbClr val="FFFFFF"/>
                </a:solidFill>
                <a:latin typeface="Roboto"/>
                <a:ea typeface="Roboto"/>
                <a:cs typeface="Roboto"/>
                <a:sym typeface="Roboto"/>
              </a:endParaRPr>
            </a:p>
          </p:txBody>
        </p:sp>
      </p:grpSp>
      <p:sp>
        <p:nvSpPr>
          <p:cNvPr id="152" name="Google Shape;152;g74b1b14d46_7_0"/>
          <p:cNvSpPr txBox="1"/>
          <p:nvPr/>
        </p:nvSpPr>
        <p:spPr>
          <a:xfrm>
            <a:off x="6076550" y="2369225"/>
            <a:ext cx="2914200" cy="255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Source Code Pro"/>
                <a:ea typeface="Source Code Pro"/>
                <a:cs typeface="Source Code Pro"/>
                <a:sym typeface="Source Code Pro"/>
              </a:rPr>
              <a:t>Freshman Year</a:t>
            </a:r>
            <a:endParaRPr b="1" i="0" sz="14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Learning/Becoming a Master Student</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Time of Adjustment</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Making New Friends</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Learning about courses</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Learning about Clarkson Policies &amp; Requirements</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Know your personality type</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Map out your education &amp; career goals</a:t>
            </a:r>
            <a:endParaRPr b="0" i="0" sz="1200" u="none" cap="none" strike="noStrike">
              <a:solidFill>
                <a:srgbClr val="000000"/>
              </a:solidFill>
              <a:latin typeface="Source Code Pro"/>
              <a:ea typeface="Source Code Pro"/>
              <a:cs typeface="Source Code Pro"/>
              <a:sym typeface="Source Code Pro"/>
            </a:endParaRPr>
          </a:p>
        </p:txBody>
      </p:sp>
      <p:sp>
        <p:nvSpPr>
          <p:cNvPr id="153" name="Google Shape;153;g74b1b14d46_7_0"/>
          <p:cNvSpPr/>
          <p:nvPr/>
        </p:nvSpPr>
        <p:spPr>
          <a:xfrm>
            <a:off x="5043325" y="4370900"/>
            <a:ext cx="1476900" cy="247500"/>
          </a:xfrm>
          <a:prstGeom prst="lef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74b1b14d46_7_0"/>
          <p:cNvSpPr txBox="1"/>
          <p:nvPr/>
        </p:nvSpPr>
        <p:spPr>
          <a:xfrm>
            <a:off x="311700" y="2976988"/>
            <a:ext cx="3535200" cy="204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Source Code Pro"/>
                <a:ea typeface="Source Code Pro"/>
                <a:cs typeface="Source Code Pro"/>
                <a:sym typeface="Source Code Pro"/>
              </a:rPr>
              <a:t>Sophomore Year</a:t>
            </a:r>
            <a:endParaRPr b="1" i="0" sz="14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Academic Success, concerns, or uncertainty</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Change of major/career</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Extracurricular Activities</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Prepare co-ops, internships &amp; study abroad</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Career Path</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Minors, double majors, &amp; dual degrees</a:t>
            </a:r>
            <a:endParaRPr b="0" i="0" sz="1200" u="none" cap="none" strike="noStrike">
              <a:solidFill>
                <a:srgbClr val="000000"/>
              </a:solidFill>
              <a:latin typeface="Source Code Pro"/>
              <a:ea typeface="Source Code Pro"/>
              <a:cs typeface="Source Code Pro"/>
              <a:sym typeface="Source Code Pro"/>
            </a:endParaRPr>
          </a:p>
        </p:txBody>
      </p:sp>
      <p:sp>
        <p:nvSpPr>
          <p:cNvPr id="155" name="Google Shape;155;g74b1b14d46_7_0"/>
          <p:cNvSpPr/>
          <p:nvPr/>
        </p:nvSpPr>
        <p:spPr>
          <a:xfrm>
            <a:off x="2558575" y="3452325"/>
            <a:ext cx="1416600" cy="2475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74b1b14d46_7_0"/>
          <p:cNvSpPr txBox="1"/>
          <p:nvPr/>
        </p:nvSpPr>
        <p:spPr>
          <a:xfrm>
            <a:off x="311700" y="548100"/>
            <a:ext cx="3122700" cy="233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Source Code Pro"/>
                <a:ea typeface="Source Code Pro"/>
                <a:cs typeface="Source Code Pro"/>
                <a:sym typeface="Source Code Pro"/>
              </a:rPr>
              <a:t>Junior Year</a:t>
            </a:r>
            <a:endParaRPr b="1" i="0" sz="14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Strengthen Leadership skills</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Focus on chosen field of study</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More in depth coursework toward major</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Academic concerns solidified</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Participation in co-op/study abroad</a:t>
            </a:r>
            <a:endParaRPr b="0" i="0" sz="1200" u="none" cap="none" strike="noStrike">
              <a:solidFill>
                <a:srgbClr val="000000"/>
              </a:solidFill>
              <a:latin typeface="Source Code Pro"/>
              <a:ea typeface="Source Code Pro"/>
              <a:cs typeface="Source Code Pro"/>
              <a:sym typeface="Source Code Pro"/>
            </a:endParaRPr>
          </a:p>
        </p:txBody>
      </p:sp>
      <p:sp>
        <p:nvSpPr>
          <p:cNvPr id="157" name="Google Shape;157;g74b1b14d46_7_0"/>
          <p:cNvSpPr/>
          <p:nvPr/>
        </p:nvSpPr>
        <p:spPr>
          <a:xfrm>
            <a:off x="2430300" y="2216050"/>
            <a:ext cx="1416600" cy="2475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74b1b14d46_7_0"/>
          <p:cNvSpPr txBox="1"/>
          <p:nvPr/>
        </p:nvSpPr>
        <p:spPr>
          <a:xfrm>
            <a:off x="6351300" y="106750"/>
            <a:ext cx="2792700" cy="210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Source Code Pro"/>
                <a:ea typeface="Source Code Pro"/>
                <a:cs typeface="Source Code Pro"/>
                <a:sym typeface="Source Code Pro"/>
              </a:rPr>
              <a:t>Senior Year</a:t>
            </a:r>
            <a:endParaRPr b="1" i="0" sz="14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Job search</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Contemplating graduate school</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Preparation for the transition to life beyond college</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Chek final graduation requirements</a:t>
            </a:r>
            <a:endParaRPr b="0" i="0" sz="1200" u="none" cap="none" strike="noStrike">
              <a:solidFill>
                <a:srgbClr val="000000"/>
              </a:solidFill>
              <a:latin typeface="Source Code Pro"/>
              <a:ea typeface="Source Code Pro"/>
              <a:cs typeface="Source Code Pro"/>
              <a:sym typeface="Source Code Pro"/>
            </a:endParaRPr>
          </a:p>
          <a:p>
            <a:pPr indent="-304800" lvl="0" marL="457200" marR="0" rtl="0" algn="l">
              <a:lnSpc>
                <a:spcPct val="100000"/>
              </a:lnSpc>
              <a:spcBef>
                <a:spcPts val="0"/>
              </a:spcBef>
              <a:spcAft>
                <a:spcPts val="0"/>
              </a:spcAft>
              <a:buClr>
                <a:srgbClr val="000000"/>
              </a:buClr>
              <a:buSzPts val="1200"/>
              <a:buFont typeface="Source Code Pro"/>
              <a:buChar char="●"/>
            </a:pPr>
            <a:r>
              <a:rPr b="0" i="0" lang="en" sz="1200" u="none" cap="none" strike="noStrike">
                <a:solidFill>
                  <a:srgbClr val="000000"/>
                </a:solidFill>
                <a:latin typeface="Source Code Pro"/>
                <a:ea typeface="Source Code Pro"/>
                <a:cs typeface="Source Code Pro"/>
                <a:sym typeface="Source Code Pro"/>
              </a:rPr>
              <a:t>Elective courses</a:t>
            </a:r>
            <a:endParaRPr b="0" i="0" sz="1200" u="none" cap="none" strike="noStrike">
              <a:solidFill>
                <a:srgbClr val="000000"/>
              </a:solidFill>
              <a:latin typeface="Source Code Pro"/>
              <a:ea typeface="Source Code Pro"/>
              <a:cs typeface="Source Code Pro"/>
              <a:sym typeface="Source Code Pro"/>
            </a:endParaRPr>
          </a:p>
        </p:txBody>
      </p:sp>
      <p:sp>
        <p:nvSpPr>
          <p:cNvPr id="159" name="Google Shape;159;g74b1b14d46_7_0"/>
          <p:cNvSpPr/>
          <p:nvPr/>
        </p:nvSpPr>
        <p:spPr>
          <a:xfrm>
            <a:off x="5441875" y="1230075"/>
            <a:ext cx="1006800" cy="247500"/>
          </a:xfrm>
          <a:prstGeom prst="left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74b1b14d46_7_0"/>
          <p:cNvSpPr txBox="1"/>
          <p:nvPr/>
        </p:nvSpPr>
        <p:spPr>
          <a:xfrm>
            <a:off x="3378425" y="106750"/>
            <a:ext cx="2581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YOU ARE HERE</a:t>
            </a:r>
            <a:endParaRPr b="1"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g7392b8d406_4_11"/>
          <p:cNvSpPr/>
          <p:nvPr/>
        </p:nvSpPr>
        <p:spPr>
          <a:xfrm>
            <a:off x="727850" y="1607350"/>
            <a:ext cx="8028300" cy="3276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7392b8d406_4_11"/>
          <p:cNvSpPr/>
          <p:nvPr/>
        </p:nvSpPr>
        <p:spPr>
          <a:xfrm>
            <a:off x="199000" y="254400"/>
            <a:ext cx="8694900" cy="12000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7392b8d406_4_11"/>
          <p:cNvSpPr txBox="1"/>
          <p:nvPr>
            <p:ph type="title"/>
          </p:nvPr>
        </p:nvSpPr>
        <p:spPr>
          <a:xfrm>
            <a:off x="983275" y="377650"/>
            <a:ext cx="7644000" cy="80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Arial"/>
                <a:ea typeface="Arial"/>
                <a:cs typeface="Arial"/>
                <a:sym typeface="Arial"/>
              </a:rPr>
              <a:t>Office of University Advising Online Resources &amp; Contact Information</a:t>
            </a:r>
            <a:endParaRPr sz="2400">
              <a:latin typeface="Arial"/>
              <a:ea typeface="Arial"/>
              <a:cs typeface="Arial"/>
              <a:sym typeface="Arial"/>
            </a:endParaRPr>
          </a:p>
        </p:txBody>
      </p:sp>
      <p:sp>
        <p:nvSpPr>
          <p:cNvPr id="168" name="Google Shape;168;g7392b8d406_4_11"/>
          <p:cNvSpPr txBox="1"/>
          <p:nvPr>
            <p:ph idx="1" type="body"/>
          </p:nvPr>
        </p:nvSpPr>
        <p:spPr>
          <a:xfrm>
            <a:off x="1224650" y="1773200"/>
            <a:ext cx="6965100" cy="311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000" u="sng">
                <a:solidFill>
                  <a:srgbClr val="000000"/>
                </a:solidFill>
                <a:latin typeface="Arial"/>
                <a:ea typeface="Arial"/>
                <a:cs typeface="Arial"/>
                <a:sym typeface="Arial"/>
                <a:hlinkClick r:id="rId3"/>
              </a:rPr>
              <a:t>OUA Intranet Website</a:t>
            </a:r>
            <a:endParaRPr sz="2000">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Contact information </a:t>
            </a:r>
            <a:endParaRPr>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Link to Moodle Resources for students, faculty and staff</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SzPts val="1800"/>
              <a:buNone/>
            </a:pPr>
            <a:r>
              <a:rPr lang="en" sz="2000" u="sng">
                <a:solidFill>
                  <a:srgbClr val="000000"/>
                </a:solidFill>
                <a:latin typeface="Arial"/>
                <a:ea typeface="Arial"/>
                <a:cs typeface="Arial"/>
                <a:sym typeface="Arial"/>
                <a:hlinkClick r:id="rId4"/>
              </a:rPr>
              <a:t>OUA Moodle Page Resources:  </a:t>
            </a:r>
            <a:endParaRPr sz="1400">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Question &amp; Answer Forum</a:t>
            </a:r>
            <a:endParaRPr>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Electronic Referral/Make an Appointment</a:t>
            </a:r>
            <a:endParaRPr>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Links to Campus Resources</a:t>
            </a:r>
            <a:endParaRPr>
              <a:solidFill>
                <a:srgbClr val="000000"/>
              </a:solidFill>
              <a:latin typeface="Arial"/>
              <a:ea typeface="Arial"/>
              <a:cs typeface="Arial"/>
              <a:sym typeface="Arial"/>
            </a:endParaRPr>
          </a:p>
          <a:p>
            <a:pPr indent="-285750" lvl="0" marL="285750" rtl="0" algn="l">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Planning Resources </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SzPts val="1800"/>
              <a:buNone/>
            </a:pPr>
            <a:r>
              <a:t/>
            </a:r>
            <a:endParaRPr sz="1400">
              <a:solidFill>
                <a:srgbClr val="000000"/>
              </a:solidFill>
              <a:latin typeface="Arial"/>
              <a:ea typeface="Arial"/>
              <a:cs typeface="Arial"/>
              <a:sym typeface="Arial"/>
            </a:endParaRPr>
          </a:p>
          <a:p>
            <a:pPr indent="0" lvl="0" marL="88900" rtl="0" algn="l">
              <a:lnSpc>
                <a:spcPct val="100000"/>
              </a:lnSpc>
              <a:spcBef>
                <a:spcPts val="0"/>
              </a:spcBef>
              <a:spcAft>
                <a:spcPts val="0"/>
              </a:spcAft>
              <a:buSzPts val="1800"/>
              <a:buNone/>
            </a:pPr>
            <a:r>
              <a:t/>
            </a:r>
            <a:endParaRPr sz="1400">
              <a:solidFill>
                <a:srgbClr val="000000"/>
              </a:solidFill>
              <a:latin typeface="Arial"/>
              <a:ea typeface="Arial"/>
              <a:cs typeface="Arial"/>
              <a:sym typeface="Arial"/>
            </a:endParaRPr>
          </a:p>
          <a:p>
            <a:pPr indent="0" lvl="0" marL="457200" rtl="0" algn="l">
              <a:lnSpc>
                <a:spcPct val="100000"/>
              </a:lnSpc>
              <a:spcBef>
                <a:spcPts val="0"/>
              </a:spcBef>
              <a:spcAft>
                <a:spcPts val="0"/>
              </a:spcAft>
              <a:buSzPts val="1800"/>
              <a:buNone/>
            </a:pPr>
            <a:r>
              <a:t/>
            </a:r>
            <a:endParaRPr/>
          </a:p>
        </p:txBody>
      </p:sp>
      <p:sp>
        <p:nvSpPr>
          <p:cNvPr id="169" name="Google Shape;169;g7392b8d406_4_11"/>
          <p:cNvSpPr txBox="1"/>
          <p:nvPr/>
        </p:nvSpPr>
        <p:spPr>
          <a:xfrm>
            <a:off x="9889000" y="2051275"/>
            <a:ext cx="61200" cy="1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7"/>
          <p:cNvSpPr txBox="1"/>
          <p:nvPr>
            <p:ph type="title"/>
          </p:nvPr>
        </p:nvSpPr>
        <p:spPr>
          <a:xfrm>
            <a:off x="348400" y="172025"/>
            <a:ext cx="8520600" cy="80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a:t>Student Success Center </a:t>
            </a:r>
            <a:endParaRPr/>
          </a:p>
        </p:txBody>
      </p:sp>
      <p:sp>
        <p:nvSpPr>
          <p:cNvPr id="175" name="Google Shape;175;p7"/>
          <p:cNvSpPr txBox="1"/>
          <p:nvPr/>
        </p:nvSpPr>
        <p:spPr>
          <a:xfrm>
            <a:off x="3794954" y="15374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Drop in hours</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2-4 mon-fridy</a:t>
            </a:r>
            <a:endParaRPr b="0" i="0" sz="1000" u="none" cap="none" strike="noStrike">
              <a:solidFill>
                <a:srgbClr val="FFFFFF"/>
              </a:solidFill>
              <a:latin typeface="Roboto"/>
              <a:ea typeface="Roboto"/>
              <a:cs typeface="Roboto"/>
              <a:sym typeface="Roboto"/>
            </a:endParaRPr>
          </a:p>
        </p:txBody>
      </p:sp>
      <p:grpSp>
        <p:nvGrpSpPr>
          <p:cNvPr id="176" name="Google Shape;176;p7"/>
          <p:cNvGrpSpPr/>
          <p:nvPr/>
        </p:nvGrpSpPr>
        <p:grpSpPr>
          <a:xfrm>
            <a:off x="2902488" y="902232"/>
            <a:ext cx="3339000" cy="3339000"/>
            <a:chOff x="2902488" y="902232"/>
            <a:chExt cx="3339000" cy="3339000"/>
          </a:xfrm>
        </p:grpSpPr>
        <p:sp>
          <p:nvSpPr>
            <p:cNvPr id="177" name="Google Shape;177;p7"/>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
            <p:cNvSpPr/>
            <p:nvPr/>
          </p:nvSpPr>
          <p:spPr>
            <a:xfrm>
              <a:off x="3123875" y="1123625"/>
              <a:ext cx="2896500" cy="2896200"/>
            </a:xfrm>
            <a:prstGeom prst="pie">
              <a:avLst>
                <a:gd fmla="val 2689583" name="adj1"/>
                <a:gd fmla="val 13510993" name="adj2"/>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 name="Google Shape;179;p7"/>
          <p:cNvGrpSpPr/>
          <p:nvPr/>
        </p:nvGrpSpPr>
        <p:grpSpPr>
          <a:xfrm>
            <a:off x="3664038" y="1663782"/>
            <a:ext cx="1815900" cy="1815900"/>
            <a:chOff x="3664038" y="1663782"/>
            <a:chExt cx="1815900" cy="1815900"/>
          </a:xfrm>
        </p:grpSpPr>
        <p:sp>
          <p:nvSpPr>
            <p:cNvPr id="180" name="Google Shape;180;p7"/>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 sz="1400" u="none" cap="none" strike="noStrike">
                  <a:solidFill>
                    <a:srgbClr val="FFFFFF"/>
                  </a:solidFill>
                  <a:latin typeface="Roboto"/>
                  <a:ea typeface="Roboto"/>
                  <a:cs typeface="Roboto"/>
                  <a:sym typeface="Roboto"/>
                </a:rPr>
                <a:t>R</a:t>
              </a:r>
              <a:endParaRPr b="1" i="0" sz="1400" u="none" cap="none" strike="noStrike">
                <a:solidFill>
                  <a:srgbClr val="FFFFFF"/>
                </a:solidFill>
                <a:latin typeface="Roboto"/>
                <a:ea typeface="Roboto"/>
                <a:cs typeface="Roboto"/>
                <a:sym typeface="Roboto"/>
              </a:endParaRPr>
            </a:p>
          </p:txBody>
        </p:sp>
      </p:grpSp>
      <p:grpSp>
        <p:nvGrpSpPr>
          <p:cNvPr id="182" name="Google Shape;182;p7"/>
          <p:cNvGrpSpPr/>
          <p:nvPr/>
        </p:nvGrpSpPr>
        <p:grpSpPr>
          <a:xfrm>
            <a:off x="2859873" y="853971"/>
            <a:ext cx="1068600" cy="1068600"/>
            <a:chOff x="2859873" y="853971"/>
            <a:chExt cx="1068600" cy="1068600"/>
          </a:xfrm>
        </p:grpSpPr>
        <p:sp>
          <p:nvSpPr>
            <p:cNvPr id="183" name="Google Shape;183;p7"/>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0" i="0" lang="en" sz="800" u="none" cap="none" strike="noStrike">
                  <a:solidFill>
                    <a:srgbClr val="FFFFFF"/>
                  </a:solidFill>
                  <a:latin typeface="Roboto"/>
                  <a:ea typeface="Roboto"/>
                  <a:cs typeface="Roboto"/>
                  <a:sym typeface="Roboto"/>
                </a:rPr>
                <a:t>Lorem ipsum </a:t>
              </a:r>
              <a:endParaRPr b="0" i="0" sz="800" u="none" cap="none" strike="noStrike">
                <a:solidFill>
                  <a:srgbClr val="FFFFFF"/>
                </a:solidFill>
                <a:latin typeface="Roboto"/>
                <a:ea typeface="Roboto"/>
                <a:cs typeface="Roboto"/>
                <a:sym typeface="Roboto"/>
              </a:endParaRPr>
            </a:p>
          </p:txBody>
        </p:sp>
      </p:grpSp>
      <p:grpSp>
        <p:nvGrpSpPr>
          <p:cNvPr id="185" name="Google Shape;185;p7"/>
          <p:cNvGrpSpPr/>
          <p:nvPr/>
        </p:nvGrpSpPr>
        <p:grpSpPr>
          <a:xfrm>
            <a:off x="5214448" y="3234278"/>
            <a:ext cx="1068600" cy="1068600"/>
            <a:chOff x="5214448" y="3234278"/>
            <a:chExt cx="1068600" cy="1068600"/>
          </a:xfrm>
        </p:grpSpPr>
        <p:sp>
          <p:nvSpPr>
            <p:cNvPr id="186" name="Google Shape;186;p7"/>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0" i="0" lang="en" sz="800" u="none" cap="none" strike="noStrike">
                  <a:solidFill>
                    <a:srgbClr val="FFFFFF"/>
                  </a:solidFill>
                  <a:latin typeface="Roboto"/>
                  <a:ea typeface="Roboto"/>
                  <a:cs typeface="Roboto"/>
                  <a:sym typeface="Roboto"/>
                </a:rPr>
                <a:t>Lorem ipsum </a:t>
              </a:r>
              <a:endParaRPr b="0" i="0" sz="800" u="none" cap="none" strike="noStrike">
                <a:solidFill>
                  <a:srgbClr val="FFFFFF"/>
                </a:solidFill>
                <a:latin typeface="Roboto"/>
                <a:ea typeface="Roboto"/>
                <a:cs typeface="Roboto"/>
                <a:sym typeface="Roboto"/>
              </a:endParaRPr>
            </a:p>
          </p:txBody>
        </p:sp>
      </p:grpSp>
      <p:grpSp>
        <p:nvGrpSpPr>
          <p:cNvPr id="188" name="Google Shape;188;p7"/>
          <p:cNvGrpSpPr/>
          <p:nvPr/>
        </p:nvGrpSpPr>
        <p:grpSpPr>
          <a:xfrm>
            <a:off x="2902488" y="902232"/>
            <a:ext cx="3339000" cy="3339000"/>
            <a:chOff x="2902488" y="902232"/>
            <a:chExt cx="3339000" cy="3339000"/>
          </a:xfrm>
        </p:grpSpPr>
        <p:sp>
          <p:nvSpPr>
            <p:cNvPr id="189" name="Google Shape;189;p7"/>
            <p:cNvSpPr/>
            <p:nvPr/>
          </p:nvSpPr>
          <p:spPr>
            <a:xfrm rot="-5400000">
              <a:off x="2902488" y="902232"/>
              <a:ext cx="3339000" cy="3339000"/>
            </a:xfrm>
            <a:prstGeom prst="ellipse">
              <a:avLst/>
            </a:prstGeom>
            <a:noFill/>
            <a:ln cap="flat" cmpd="sng" w="19050">
              <a:solidFill>
                <a:srgbClr val="B6124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3123875" y="1123625"/>
              <a:ext cx="2896500" cy="2896200"/>
            </a:xfrm>
            <a:prstGeom prst="pie">
              <a:avLst>
                <a:gd fmla="val 2689583" name="adj1"/>
                <a:gd fmla="val 13510993" name="adj2"/>
              </a:avLst>
            </a:prstGeom>
            <a:solidFill>
              <a:srgbClr val="F48F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 name="Google Shape;191;p7"/>
          <p:cNvGrpSpPr/>
          <p:nvPr/>
        </p:nvGrpSpPr>
        <p:grpSpPr>
          <a:xfrm>
            <a:off x="3664038" y="1663782"/>
            <a:ext cx="1815900" cy="1815900"/>
            <a:chOff x="3664038" y="1663782"/>
            <a:chExt cx="1815900" cy="1815900"/>
          </a:xfrm>
        </p:grpSpPr>
        <p:sp>
          <p:nvSpPr>
            <p:cNvPr id="192" name="Google Shape;192;p7"/>
            <p:cNvSpPr/>
            <p:nvPr/>
          </p:nvSpPr>
          <p:spPr>
            <a:xfrm>
              <a:off x="3664038" y="1663782"/>
              <a:ext cx="1815900" cy="1815900"/>
            </a:xfrm>
            <a:prstGeom prst="ellipse">
              <a:avLst/>
            </a:prstGeom>
            <a:solidFill>
              <a:srgbClr val="AC1145"/>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 sz="1400" u="none" cap="none" strike="noStrike">
                  <a:solidFill>
                    <a:srgbClr val="FFFFFF"/>
                  </a:solidFill>
                  <a:latin typeface="Roboto"/>
                  <a:ea typeface="Roboto"/>
                  <a:cs typeface="Roboto"/>
                  <a:sym typeface="Roboto"/>
                </a:rPr>
                <a:t>Remote learning Tips</a:t>
              </a:r>
              <a:endParaRPr b="1" i="0" sz="1400" u="none" cap="none" strike="noStrike">
                <a:solidFill>
                  <a:srgbClr val="FFFFFF"/>
                </a:solidFill>
                <a:latin typeface="Roboto"/>
                <a:ea typeface="Roboto"/>
                <a:cs typeface="Roboto"/>
                <a:sym typeface="Roboto"/>
              </a:endParaRPr>
            </a:p>
          </p:txBody>
        </p:sp>
      </p:grpSp>
      <p:grpSp>
        <p:nvGrpSpPr>
          <p:cNvPr id="194" name="Google Shape;194;p7"/>
          <p:cNvGrpSpPr/>
          <p:nvPr/>
        </p:nvGrpSpPr>
        <p:grpSpPr>
          <a:xfrm>
            <a:off x="2859873" y="853971"/>
            <a:ext cx="1068600" cy="1068600"/>
            <a:chOff x="2859873" y="853971"/>
            <a:chExt cx="1068600" cy="1068600"/>
          </a:xfrm>
        </p:grpSpPr>
        <p:sp>
          <p:nvSpPr>
            <p:cNvPr id="195" name="Google Shape;195;p7"/>
            <p:cNvSpPr/>
            <p:nvPr/>
          </p:nvSpPr>
          <p:spPr>
            <a:xfrm>
              <a:off x="2859873" y="853971"/>
              <a:ext cx="1068600" cy="1068600"/>
            </a:xfrm>
            <a:prstGeom prst="ellipse">
              <a:avLst/>
            </a:prstGeom>
            <a:solidFill>
              <a:srgbClr val="840D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0" i="0" lang="en" sz="800" u="none" cap="none" strike="noStrike">
                  <a:solidFill>
                    <a:schemeClr val="lt1"/>
                  </a:solidFill>
                  <a:latin typeface="Roboto"/>
                  <a:ea typeface="Roboto"/>
                  <a:cs typeface="Roboto"/>
                  <a:sym typeface="Roboto"/>
                </a:rPr>
                <a:t>Drop in hours </a:t>
              </a:r>
              <a:endParaRPr b="0" i="0" sz="8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rPr b="0" i="0" lang="en" sz="800" u="none" cap="none" strike="noStrike">
                  <a:solidFill>
                    <a:schemeClr val="lt1"/>
                  </a:solidFill>
                  <a:latin typeface="Roboto"/>
                  <a:ea typeface="Roboto"/>
                  <a:cs typeface="Roboto"/>
                  <a:sym typeface="Roboto"/>
                </a:rPr>
                <a:t>2-4</a:t>
              </a:r>
              <a:endParaRPr b="0" i="0" sz="800" u="none" cap="none" strike="noStrike">
                <a:solidFill>
                  <a:srgbClr val="FFFFFF"/>
                </a:solidFill>
                <a:latin typeface="Roboto"/>
                <a:ea typeface="Roboto"/>
                <a:cs typeface="Roboto"/>
                <a:sym typeface="Roboto"/>
              </a:endParaRPr>
            </a:p>
          </p:txBody>
        </p:sp>
      </p:grpSp>
      <p:grpSp>
        <p:nvGrpSpPr>
          <p:cNvPr id="197" name="Google Shape;197;p7"/>
          <p:cNvGrpSpPr/>
          <p:nvPr/>
        </p:nvGrpSpPr>
        <p:grpSpPr>
          <a:xfrm>
            <a:off x="5210850" y="3234275"/>
            <a:ext cx="1072200" cy="1068600"/>
            <a:chOff x="5210848" y="3234278"/>
            <a:chExt cx="1072200" cy="1068600"/>
          </a:xfrm>
        </p:grpSpPr>
        <p:sp>
          <p:nvSpPr>
            <p:cNvPr id="198" name="Google Shape;198;p7"/>
            <p:cNvSpPr/>
            <p:nvPr/>
          </p:nvSpPr>
          <p:spPr>
            <a:xfrm>
              <a:off x="5214448" y="3234278"/>
              <a:ext cx="1068600" cy="1068600"/>
            </a:xfrm>
            <a:prstGeom prst="ellipse">
              <a:avLst/>
            </a:prstGeom>
            <a:solidFill>
              <a:srgbClr val="840D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txBox="1"/>
            <p:nvPr/>
          </p:nvSpPr>
          <p:spPr>
            <a:xfrm>
              <a:off x="5210848" y="3333728"/>
              <a:ext cx="1068600" cy="801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0" i="0" lang="en" sz="800" u="none" cap="none" strike="noStrike">
                  <a:solidFill>
                    <a:srgbClr val="FFFFFF"/>
                  </a:solidFill>
                  <a:latin typeface="Roboto"/>
                  <a:ea typeface="Roboto"/>
                  <a:cs typeface="Roboto"/>
                  <a:sym typeface="Roboto"/>
                </a:rPr>
                <a:t>Individual appointments</a:t>
              </a:r>
              <a:endParaRPr b="0" i="0" sz="8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rPr b="0" i="0" lang="en" sz="800" u="none" cap="none" strike="noStrike">
                  <a:solidFill>
                    <a:srgbClr val="FFFFFF"/>
                  </a:solidFill>
                  <a:latin typeface="Roboto"/>
                  <a:ea typeface="Roboto"/>
                  <a:cs typeface="Roboto"/>
                  <a:sym typeface="Roboto"/>
                </a:rPr>
                <a:t>ssc@clarkson.edu</a:t>
              </a:r>
              <a:endParaRPr b="0" i="0" sz="800" u="none" cap="none" strike="noStrike">
                <a:solidFill>
                  <a:srgbClr val="FFFFFF"/>
                </a:solidFill>
                <a:latin typeface="Roboto"/>
                <a:ea typeface="Roboto"/>
                <a:cs typeface="Roboto"/>
                <a:sym typeface="Roboto"/>
              </a:endParaRPr>
            </a:p>
          </p:txBody>
        </p:sp>
      </p:grpSp>
      <p:sp>
        <p:nvSpPr>
          <p:cNvPr id="200" name="Google Shape;200;p7"/>
          <p:cNvSpPr txBox="1"/>
          <p:nvPr/>
        </p:nvSpPr>
        <p:spPr>
          <a:xfrm>
            <a:off x="811900" y="4460250"/>
            <a:ext cx="7512600" cy="47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Source Code Pro"/>
                <a:ea typeface="Source Code Pro"/>
                <a:cs typeface="Source Code Pro"/>
                <a:sym typeface="Source Code Pro"/>
                <a:hlinkClick r:id="rId3"/>
              </a:rPr>
              <a:t>https://intranet.clarkson.edu/student-life/student-success/</a:t>
            </a:r>
            <a:endParaRPr b="0" i="0" sz="1400" u="none" cap="none" strike="noStrike">
              <a:solidFill>
                <a:srgbClr val="000000"/>
              </a:solidFill>
              <a:latin typeface="Source Code Pro"/>
              <a:ea typeface="Source Code Pro"/>
              <a:cs typeface="Source Code Pro"/>
              <a:sym typeface="Source Code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g73ccf256f4_2_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Student Success - Tutoring Services</a:t>
            </a:r>
            <a:endParaRPr/>
          </a:p>
        </p:txBody>
      </p:sp>
      <p:pic>
        <p:nvPicPr>
          <p:cNvPr id="206" name="Google Shape;206;g73ccf256f4_2_0"/>
          <p:cNvPicPr preferRelativeResize="0"/>
          <p:nvPr/>
        </p:nvPicPr>
        <p:blipFill rotWithShape="1">
          <a:blip r:embed="rId3">
            <a:alphaModFix/>
          </a:blip>
          <a:srcRect b="0" l="0" r="0" t="0"/>
          <a:stretch/>
        </p:blipFill>
        <p:spPr>
          <a:xfrm>
            <a:off x="133175" y="2773552"/>
            <a:ext cx="2758814" cy="2181025"/>
          </a:xfrm>
          <a:prstGeom prst="rect">
            <a:avLst/>
          </a:prstGeom>
          <a:noFill/>
          <a:ln>
            <a:noFill/>
          </a:ln>
        </p:spPr>
      </p:pic>
      <p:sp>
        <p:nvSpPr>
          <p:cNvPr id="207" name="Google Shape;207;g73ccf256f4_2_0"/>
          <p:cNvSpPr/>
          <p:nvPr/>
        </p:nvSpPr>
        <p:spPr>
          <a:xfrm>
            <a:off x="3271198" y="1463313"/>
            <a:ext cx="2599200" cy="1998900"/>
          </a:xfrm>
          <a:prstGeom prst="triangle">
            <a:avLst>
              <a:gd fmla="val 50000" name="adj"/>
            </a:avLst>
          </a:prstGeom>
          <a:solidFill>
            <a:srgbClr val="D686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73ccf256f4_2_0"/>
          <p:cNvSpPr txBox="1"/>
          <p:nvPr/>
        </p:nvSpPr>
        <p:spPr>
          <a:xfrm>
            <a:off x="3849359" y="2530593"/>
            <a:ext cx="1443600" cy="804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701C7F"/>
                </a:solidFill>
                <a:latin typeface="Roboto"/>
                <a:ea typeface="Roboto"/>
                <a:cs typeface="Roboto"/>
                <a:sym typeface="Roboto"/>
              </a:rPr>
              <a:t>Tutoring Services</a:t>
            </a:r>
            <a:endParaRPr b="0" i="0" sz="1200" u="none" cap="none" strike="noStrike">
              <a:solidFill>
                <a:srgbClr val="701C7F"/>
              </a:solidFill>
              <a:latin typeface="Arial"/>
              <a:ea typeface="Arial"/>
              <a:cs typeface="Arial"/>
              <a:sym typeface="Arial"/>
            </a:endParaRPr>
          </a:p>
        </p:txBody>
      </p:sp>
      <p:grpSp>
        <p:nvGrpSpPr>
          <p:cNvPr id="209" name="Google Shape;209;g73ccf256f4_2_0"/>
          <p:cNvGrpSpPr/>
          <p:nvPr/>
        </p:nvGrpSpPr>
        <p:grpSpPr>
          <a:xfrm>
            <a:off x="3698064" y="3159725"/>
            <a:ext cx="2449869" cy="789043"/>
            <a:chOff x="3698064" y="3159725"/>
            <a:chExt cx="2449869" cy="789043"/>
          </a:xfrm>
        </p:grpSpPr>
        <p:sp>
          <p:nvSpPr>
            <p:cNvPr id="210" name="Google Shape;210;g73ccf256f4_2_0"/>
            <p:cNvSpPr/>
            <p:nvPr/>
          </p:nvSpPr>
          <p:spPr>
            <a:xfrm rot="10800000">
              <a:off x="3698064" y="3575617"/>
              <a:ext cx="1740900" cy="125400"/>
            </a:xfrm>
            <a:prstGeom prst="rightArrow">
              <a:avLst>
                <a:gd fmla="val 25514" name="adj1"/>
                <a:gd fmla="val 64322" name="adj2"/>
              </a:avLst>
            </a:prstGeom>
            <a:solidFill>
              <a:srgbClr val="761E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73ccf256f4_2_0"/>
            <p:cNvSpPr txBox="1"/>
            <p:nvPr/>
          </p:nvSpPr>
          <p:spPr>
            <a:xfrm rot="620">
              <a:off x="3771608" y="3655818"/>
              <a:ext cx="1662900" cy="292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en" sz="800" u="none" cap="none" strike="noStrike">
                  <a:solidFill>
                    <a:srgbClr val="761E86"/>
                  </a:solidFill>
                  <a:latin typeface="Roboto"/>
                  <a:ea typeface="Roboto"/>
                  <a:cs typeface="Roboto"/>
                  <a:sym typeface="Roboto"/>
                </a:rPr>
                <a:t>Small Group Tutoring (myCU)</a:t>
              </a:r>
              <a:endParaRPr b="0" i="0" sz="800" u="none" cap="none" strike="noStrike">
                <a:solidFill>
                  <a:srgbClr val="761E86"/>
                </a:solidFill>
                <a:latin typeface="Arial"/>
                <a:ea typeface="Arial"/>
                <a:cs typeface="Arial"/>
                <a:sym typeface="Arial"/>
              </a:endParaRPr>
            </a:p>
          </p:txBody>
        </p:sp>
        <p:sp>
          <p:nvSpPr>
            <p:cNvPr id="212" name="Google Shape;212;g73ccf256f4_2_0"/>
            <p:cNvSpPr/>
            <p:nvPr/>
          </p:nvSpPr>
          <p:spPr>
            <a:xfrm>
              <a:off x="5582733" y="3159725"/>
              <a:ext cx="565200" cy="565500"/>
            </a:xfrm>
            <a:prstGeom prst="ellipse">
              <a:avLst/>
            </a:prstGeom>
            <a:solidFill>
              <a:srgbClr val="761E86"/>
            </a:solidFill>
            <a:ln>
              <a:noFill/>
            </a:ln>
            <a:effectLst>
              <a:outerShdw blurRad="57150" rotWithShape="0" algn="bl" dir="5400000" dist="19050">
                <a:srgbClr val="212121">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Roboto Medium"/>
                  <a:ea typeface="Roboto Medium"/>
                  <a:cs typeface="Roboto Medium"/>
                  <a:sym typeface="Roboto Medium"/>
                </a:rPr>
                <a:t>02</a:t>
              </a:r>
              <a:endParaRPr b="0" i="0" sz="1200" u="none" cap="none" strike="noStrike">
                <a:solidFill>
                  <a:srgbClr val="FFFFFF"/>
                </a:solidFill>
                <a:latin typeface="Roboto Medium"/>
                <a:ea typeface="Roboto Medium"/>
                <a:cs typeface="Roboto Medium"/>
                <a:sym typeface="Roboto Medium"/>
              </a:endParaRPr>
            </a:p>
          </p:txBody>
        </p:sp>
      </p:grpSp>
      <p:grpSp>
        <p:nvGrpSpPr>
          <p:cNvPr id="213" name="Google Shape;213;g73ccf256f4_2_0"/>
          <p:cNvGrpSpPr/>
          <p:nvPr/>
        </p:nvGrpSpPr>
        <p:grpSpPr>
          <a:xfrm>
            <a:off x="3032991" y="1525920"/>
            <a:ext cx="1249782" cy="2199305"/>
            <a:chOff x="3032991" y="1525920"/>
            <a:chExt cx="1249782" cy="2199305"/>
          </a:xfrm>
        </p:grpSpPr>
        <p:sp>
          <p:nvSpPr>
            <p:cNvPr id="214" name="Google Shape;214;g73ccf256f4_2_0"/>
            <p:cNvSpPr/>
            <p:nvPr/>
          </p:nvSpPr>
          <p:spPr>
            <a:xfrm rot="-3360517">
              <a:off x="2960437" y="2297046"/>
              <a:ext cx="1629676" cy="125310"/>
            </a:xfrm>
            <a:prstGeom prst="rightArrow">
              <a:avLst>
                <a:gd fmla="val 25514" name="adj1"/>
                <a:gd fmla="val 64322" name="adj2"/>
              </a:avLst>
            </a:prstGeom>
            <a:solidFill>
              <a:srgbClr val="922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73ccf256f4_2_0"/>
            <p:cNvSpPr txBox="1"/>
            <p:nvPr/>
          </p:nvSpPr>
          <p:spPr>
            <a:xfrm rot="-3365016">
              <a:off x="2786718" y="2151658"/>
              <a:ext cx="1664030" cy="292803"/>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en" sz="800" u="none" cap="none" strike="noStrike">
                  <a:solidFill>
                    <a:srgbClr val="9225A5"/>
                  </a:solidFill>
                  <a:latin typeface="Roboto"/>
                  <a:ea typeface="Roboto"/>
                  <a:cs typeface="Roboto"/>
                  <a:sym typeface="Roboto"/>
                </a:rPr>
                <a:t>TA review sessions for Finals</a:t>
              </a:r>
              <a:endParaRPr b="0" i="0" sz="800" u="none" cap="none" strike="noStrike">
                <a:solidFill>
                  <a:srgbClr val="9225A5"/>
                </a:solidFill>
                <a:latin typeface="Arial"/>
                <a:ea typeface="Arial"/>
                <a:cs typeface="Arial"/>
                <a:sym typeface="Arial"/>
              </a:endParaRPr>
            </a:p>
          </p:txBody>
        </p:sp>
        <p:sp>
          <p:nvSpPr>
            <p:cNvPr id="216" name="Google Shape;216;g73ccf256f4_2_0"/>
            <p:cNvSpPr/>
            <p:nvPr/>
          </p:nvSpPr>
          <p:spPr>
            <a:xfrm>
              <a:off x="3058183" y="3159725"/>
              <a:ext cx="565200" cy="565500"/>
            </a:xfrm>
            <a:prstGeom prst="ellipse">
              <a:avLst/>
            </a:prstGeom>
            <a:solidFill>
              <a:srgbClr val="9225A5"/>
            </a:solidFill>
            <a:ln>
              <a:noFill/>
            </a:ln>
            <a:effectLst>
              <a:outerShdw blurRad="57150" rotWithShape="0" algn="bl" dir="5400000" dist="19050">
                <a:srgbClr val="212121">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Roboto Medium"/>
                  <a:ea typeface="Roboto Medium"/>
                  <a:cs typeface="Roboto Medium"/>
                  <a:sym typeface="Roboto Medium"/>
                </a:rPr>
                <a:t>03</a:t>
              </a:r>
              <a:endParaRPr b="0" i="0" sz="1200" u="none" cap="none" strike="noStrike">
                <a:solidFill>
                  <a:srgbClr val="FFFFFF"/>
                </a:solidFill>
                <a:latin typeface="Roboto Medium"/>
                <a:ea typeface="Roboto Medium"/>
                <a:cs typeface="Roboto Medium"/>
                <a:sym typeface="Roboto Medium"/>
              </a:endParaRPr>
            </a:p>
          </p:txBody>
        </p:sp>
      </p:grpSp>
      <p:grpSp>
        <p:nvGrpSpPr>
          <p:cNvPr id="217" name="Google Shape;217;g73ccf256f4_2_0"/>
          <p:cNvGrpSpPr/>
          <p:nvPr/>
        </p:nvGrpSpPr>
        <p:grpSpPr>
          <a:xfrm>
            <a:off x="4288708" y="1198100"/>
            <a:ext cx="1767390" cy="1862083"/>
            <a:chOff x="4288708" y="1198100"/>
            <a:chExt cx="1767390" cy="1862083"/>
          </a:xfrm>
        </p:grpSpPr>
        <p:sp>
          <p:nvSpPr>
            <p:cNvPr id="218" name="Google Shape;218;g73ccf256f4_2_0"/>
            <p:cNvSpPr/>
            <p:nvPr/>
          </p:nvSpPr>
          <p:spPr>
            <a:xfrm rot="3420919">
              <a:off x="4575050" y="2300047"/>
              <a:ext cx="1581515" cy="125402"/>
            </a:xfrm>
            <a:prstGeom prst="rightArrow">
              <a:avLst>
                <a:gd fmla="val 25514" name="adj1"/>
                <a:gd fmla="val 64322" name="adj2"/>
              </a:avLst>
            </a:prstGeom>
            <a:solidFill>
              <a:srgbClr val="5515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73ccf256f4_2_0"/>
            <p:cNvSpPr/>
            <p:nvPr/>
          </p:nvSpPr>
          <p:spPr>
            <a:xfrm>
              <a:off x="4288708" y="1198100"/>
              <a:ext cx="565200" cy="565500"/>
            </a:xfrm>
            <a:prstGeom prst="ellipse">
              <a:avLst/>
            </a:prstGeom>
            <a:solidFill>
              <a:srgbClr val="551561"/>
            </a:solidFill>
            <a:ln>
              <a:noFill/>
            </a:ln>
            <a:effectLst>
              <a:outerShdw blurRad="57150" rotWithShape="0" algn="bl" dir="5400000" dist="19050">
                <a:srgbClr val="212121">
                  <a:alpha val="36862"/>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Roboto Medium"/>
                  <a:ea typeface="Roboto Medium"/>
                  <a:cs typeface="Roboto Medium"/>
                  <a:sym typeface="Roboto Medium"/>
                </a:rPr>
                <a:t>01</a:t>
              </a:r>
              <a:endParaRPr b="0" i="0" sz="1200" u="none" cap="none" strike="noStrike">
                <a:solidFill>
                  <a:srgbClr val="FFFFFF"/>
                </a:solidFill>
                <a:latin typeface="Roboto Medium"/>
                <a:ea typeface="Roboto Medium"/>
                <a:cs typeface="Roboto Medium"/>
                <a:sym typeface="Roboto Medium"/>
              </a:endParaRPr>
            </a:p>
          </p:txBody>
        </p:sp>
        <p:sp>
          <p:nvSpPr>
            <p:cNvPr id="220" name="Google Shape;220;g73ccf256f4_2_0"/>
            <p:cNvSpPr txBox="1"/>
            <p:nvPr/>
          </p:nvSpPr>
          <p:spPr>
            <a:xfrm rot="3420634">
              <a:off x="4640653" y="2101762"/>
              <a:ext cx="1673878" cy="292822"/>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en" sz="800" u="none" cap="none" strike="noStrike">
                  <a:solidFill>
                    <a:srgbClr val="551561"/>
                  </a:solidFill>
                  <a:latin typeface="Roboto"/>
                  <a:ea typeface="Roboto"/>
                  <a:cs typeface="Roboto"/>
                  <a:sym typeface="Roboto"/>
                </a:rPr>
                <a:t>Student Success Drop-in hours</a:t>
              </a:r>
              <a:endParaRPr b="0" i="0" sz="800" u="none" cap="none" strike="noStrike">
                <a:solidFill>
                  <a:srgbClr val="551561"/>
                </a:solidFill>
                <a:latin typeface="Arial"/>
                <a:ea typeface="Arial"/>
                <a:cs typeface="Arial"/>
                <a:sym typeface="Arial"/>
              </a:endParaRPr>
            </a:p>
          </p:txBody>
        </p:sp>
      </p:grpSp>
      <p:pic>
        <p:nvPicPr>
          <p:cNvPr id="221" name="Google Shape;221;g73ccf256f4_2_0"/>
          <p:cNvPicPr preferRelativeResize="0"/>
          <p:nvPr/>
        </p:nvPicPr>
        <p:blipFill rotWithShape="1">
          <a:blip r:embed="rId4">
            <a:alphaModFix/>
          </a:blip>
          <a:srcRect b="0" l="12494" r="0" t="0"/>
          <a:stretch/>
        </p:blipFill>
        <p:spPr>
          <a:xfrm>
            <a:off x="6249600" y="2898225"/>
            <a:ext cx="2790677" cy="2199525"/>
          </a:xfrm>
          <a:prstGeom prst="rect">
            <a:avLst/>
          </a:prstGeom>
          <a:noFill/>
          <a:ln>
            <a:noFill/>
          </a:ln>
        </p:spPr>
      </p:pic>
      <p:sp>
        <p:nvSpPr>
          <p:cNvPr id="222" name="Google Shape;222;g73ccf256f4_2_0"/>
          <p:cNvSpPr/>
          <p:nvPr/>
        </p:nvSpPr>
        <p:spPr>
          <a:xfrm>
            <a:off x="931850" y="3766838"/>
            <a:ext cx="454800" cy="4623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g73ccf256f4_0_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STudent Success - Final Exams</a:t>
            </a:r>
            <a:endParaRPr/>
          </a:p>
        </p:txBody>
      </p:sp>
      <p:sp>
        <p:nvSpPr>
          <p:cNvPr id="228" name="Google Shape;228;g73ccf256f4_0_0"/>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ALL Students: Look at and confirm your exam day/times.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Accommodations (OAS) - communicate with professors to confirm your extended time. Check exam schedule to adjust any conflicts.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sz="1200"/>
          </a:p>
        </p:txBody>
      </p:sp>
      <p:pic>
        <p:nvPicPr>
          <p:cNvPr id="229" name="Google Shape;229;g73ccf256f4_0_0"/>
          <p:cNvPicPr preferRelativeResize="0"/>
          <p:nvPr/>
        </p:nvPicPr>
        <p:blipFill rotWithShape="1">
          <a:blip r:embed="rId3">
            <a:alphaModFix/>
          </a:blip>
          <a:srcRect b="0" l="0" r="0" t="0"/>
          <a:stretch/>
        </p:blipFill>
        <p:spPr>
          <a:xfrm>
            <a:off x="0" y="2933150"/>
            <a:ext cx="3658877" cy="2229201"/>
          </a:xfrm>
          <a:prstGeom prst="rect">
            <a:avLst/>
          </a:prstGeom>
          <a:noFill/>
          <a:ln>
            <a:noFill/>
          </a:ln>
        </p:spPr>
      </p:pic>
      <p:pic>
        <p:nvPicPr>
          <p:cNvPr id="230" name="Google Shape;230;g73ccf256f4_0_0"/>
          <p:cNvPicPr preferRelativeResize="0"/>
          <p:nvPr/>
        </p:nvPicPr>
        <p:blipFill rotWithShape="1">
          <a:blip r:embed="rId4">
            <a:alphaModFix/>
          </a:blip>
          <a:srcRect b="49781" l="8336" r="7867" t="7337"/>
          <a:stretch/>
        </p:blipFill>
        <p:spPr>
          <a:xfrm>
            <a:off x="3725300" y="2914300"/>
            <a:ext cx="5418701" cy="2229201"/>
          </a:xfrm>
          <a:prstGeom prst="rect">
            <a:avLst/>
          </a:prstGeom>
          <a:noFill/>
          <a:ln>
            <a:noFill/>
          </a:ln>
        </p:spPr>
      </p:pic>
      <p:sp>
        <p:nvSpPr>
          <p:cNvPr id="231" name="Google Shape;231;g73ccf256f4_0_0"/>
          <p:cNvSpPr/>
          <p:nvPr/>
        </p:nvSpPr>
        <p:spPr>
          <a:xfrm>
            <a:off x="609000" y="3942925"/>
            <a:ext cx="564900" cy="4623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g73ccf256f4_2_5"/>
          <p:cNvPicPr preferRelativeResize="0"/>
          <p:nvPr/>
        </p:nvPicPr>
        <p:blipFill rotWithShape="1">
          <a:blip r:embed="rId3">
            <a:alphaModFix/>
          </a:blip>
          <a:srcRect b="0" l="0" r="0" t="0"/>
          <a:stretch/>
        </p:blipFill>
        <p:spPr>
          <a:xfrm>
            <a:off x="1722775" y="0"/>
            <a:ext cx="51435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g73bb4bb105_1_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4200"/>
              <a:buNone/>
            </a:pPr>
            <a:r>
              <a:rPr lang="en"/>
              <a:t>International STudent Support Services</a:t>
            </a:r>
            <a:endParaRPr/>
          </a:p>
        </p:txBody>
      </p:sp>
      <p:pic>
        <p:nvPicPr>
          <p:cNvPr id="242" name="Google Shape;242;g73bb4bb105_1_0"/>
          <p:cNvPicPr preferRelativeResize="0"/>
          <p:nvPr/>
        </p:nvPicPr>
        <p:blipFill rotWithShape="1">
          <a:blip r:embed="rId3">
            <a:alphaModFix/>
          </a:blip>
          <a:srcRect b="0" l="0" r="0" t="0"/>
          <a:stretch/>
        </p:blipFill>
        <p:spPr>
          <a:xfrm>
            <a:off x="6632875" y="0"/>
            <a:ext cx="2511125" cy="2250050"/>
          </a:xfrm>
          <a:prstGeom prst="rect">
            <a:avLst/>
          </a:prstGeom>
          <a:noFill/>
          <a:ln>
            <a:noFill/>
          </a:ln>
        </p:spPr>
      </p:pic>
      <p:sp>
        <p:nvSpPr>
          <p:cNvPr id="243" name="Google Shape;243;g73bb4bb105_1_0"/>
          <p:cNvSpPr/>
          <p:nvPr/>
        </p:nvSpPr>
        <p:spPr>
          <a:xfrm>
            <a:off x="3307075" y="1157750"/>
            <a:ext cx="1974600" cy="7356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400" u="none" cap="none" strike="noStrike">
                <a:solidFill>
                  <a:srgbClr val="FFFFFF"/>
                </a:solidFill>
                <a:latin typeface="Roboto"/>
                <a:ea typeface="Roboto"/>
                <a:cs typeface="Roboto"/>
                <a:sym typeface="Roboto"/>
              </a:rPr>
              <a:t>English Language Conversation Corner</a:t>
            </a:r>
            <a:endParaRPr b="0" i="0" sz="1400" u="none" cap="none" strike="noStrike">
              <a:solidFill>
                <a:srgbClr val="FFFFFF"/>
              </a:solidFill>
              <a:latin typeface="Arial"/>
              <a:ea typeface="Arial"/>
              <a:cs typeface="Arial"/>
              <a:sym typeface="Arial"/>
            </a:endParaRPr>
          </a:p>
        </p:txBody>
      </p:sp>
      <p:sp>
        <p:nvSpPr>
          <p:cNvPr id="244" name="Google Shape;244;g73bb4bb105_1_0"/>
          <p:cNvSpPr/>
          <p:nvPr/>
        </p:nvSpPr>
        <p:spPr>
          <a:xfrm>
            <a:off x="5807390" y="2525901"/>
            <a:ext cx="15381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Opportunity to enhance english language skills</a:t>
            </a:r>
            <a:endParaRPr b="0" i="0" sz="900" u="none" cap="none" strike="noStrike">
              <a:solidFill>
                <a:srgbClr val="FFFFFF"/>
              </a:solidFill>
              <a:latin typeface="Arial"/>
              <a:ea typeface="Arial"/>
              <a:cs typeface="Arial"/>
              <a:sym typeface="Arial"/>
            </a:endParaRPr>
          </a:p>
        </p:txBody>
      </p:sp>
      <p:sp>
        <p:nvSpPr>
          <p:cNvPr id="245" name="Google Shape;245;g73bb4bb105_1_0"/>
          <p:cNvSpPr/>
          <p:nvPr/>
        </p:nvSpPr>
        <p:spPr>
          <a:xfrm>
            <a:off x="1579475" y="2525900"/>
            <a:ext cx="1538100" cy="5733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10 weeks 6/8-8/13</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Mon &amp; Wed</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9:30-11:00 am</a:t>
            </a:r>
            <a:endParaRPr b="0" i="0" sz="1000" u="none" cap="none" strike="noStrike">
              <a:solidFill>
                <a:srgbClr val="FFFFFF"/>
              </a:solidFill>
              <a:latin typeface="Roboto"/>
              <a:ea typeface="Roboto"/>
              <a:cs typeface="Roboto"/>
              <a:sym typeface="Roboto"/>
            </a:endParaRPr>
          </a:p>
        </p:txBody>
      </p:sp>
      <p:sp>
        <p:nvSpPr>
          <p:cNvPr id="246" name="Google Shape;246;g73bb4bb105_1_0"/>
          <p:cNvSpPr/>
          <p:nvPr/>
        </p:nvSpPr>
        <p:spPr>
          <a:xfrm>
            <a:off x="240550" y="4030603"/>
            <a:ext cx="1538100" cy="4425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Zoom link on SSC website </a:t>
            </a:r>
            <a:endParaRPr b="0" i="0" sz="1400" u="none" cap="none" strike="noStrike">
              <a:solidFill>
                <a:srgbClr val="FFFFFF"/>
              </a:solidFill>
              <a:latin typeface="Arial"/>
              <a:ea typeface="Arial"/>
              <a:cs typeface="Arial"/>
              <a:sym typeface="Arial"/>
            </a:endParaRPr>
          </a:p>
        </p:txBody>
      </p:sp>
      <p:sp>
        <p:nvSpPr>
          <p:cNvPr id="247" name="Google Shape;247;g73bb4bb105_1_0"/>
          <p:cNvSpPr/>
          <p:nvPr/>
        </p:nvSpPr>
        <p:spPr>
          <a:xfrm>
            <a:off x="2851593" y="4049753"/>
            <a:ext cx="1538100" cy="4425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Contact Maya Dufresne for more info</a:t>
            </a:r>
            <a:endParaRPr b="0" i="0" sz="1000" u="none" cap="none" strike="noStrike">
              <a:solidFill>
                <a:srgbClr val="FFFFFF"/>
              </a:solidFill>
              <a:latin typeface="Roboto"/>
              <a:ea typeface="Roboto"/>
              <a:cs typeface="Roboto"/>
              <a:sym typeface="Roboto"/>
            </a:endParaRPr>
          </a:p>
        </p:txBody>
      </p:sp>
      <p:sp>
        <p:nvSpPr>
          <p:cNvPr id="248" name="Google Shape;248;g73bb4bb105_1_0"/>
          <p:cNvSpPr/>
          <p:nvPr/>
        </p:nvSpPr>
        <p:spPr>
          <a:xfrm>
            <a:off x="4688100" y="4049753"/>
            <a:ext cx="1538100" cy="4425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International and Clarkson students in small groups</a:t>
            </a:r>
            <a:endParaRPr b="0" i="0" sz="1400" u="none" cap="none" strike="noStrike">
              <a:solidFill>
                <a:srgbClr val="FFFFFF"/>
              </a:solidFill>
              <a:latin typeface="Arial"/>
              <a:ea typeface="Arial"/>
              <a:cs typeface="Arial"/>
              <a:sym typeface="Arial"/>
            </a:endParaRPr>
          </a:p>
        </p:txBody>
      </p:sp>
      <p:sp>
        <p:nvSpPr>
          <p:cNvPr id="249" name="Google Shape;249;g73bb4bb105_1_0"/>
          <p:cNvSpPr/>
          <p:nvPr/>
        </p:nvSpPr>
        <p:spPr>
          <a:xfrm>
            <a:off x="7119380" y="4030503"/>
            <a:ext cx="1538100" cy="4425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Join for a low pressure, fun way to learn english!</a:t>
            </a:r>
            <a:endParaRPr b="0" i="0" sz="1400" u="none" cap="none" strike="noStrike">
              <a:solidFill>
                <a:srgbClr val="FFFFFF"/>
              </a:solidFill>
              <a:latin typeface="Arial"/>
              <a:ea typeface="Arial"/>
              <a:cs typeface="Arial"/>
              <a:sym typeface="Arial"/>
            </a:endParaRPr>
          </a:p>
        </p:txBody>
      </p:sp>
      <p:cxnSp>
        <p:nvCxnSpPr>
          <p:cNvPr id="250" name="Google Shape;250;g73bb4bb105_1_0"/>
          <p:cNvCxnSpPr>
            <a:stCxn id="243" idx="2"/>
            <a:endCxn id="244" idx="0"/>
          </p:cNvCxnSpPr>
          <p:nvPr/>
        </p:nvCxnSpPr>
        <p:spPr>
          <a:xfrm flipH="1" rot="-5400000">
            <a:off x="5119075" y="1068650"/>
            <a:ext cx="632700" cy="2282100"/>
          </a:xfrm>
          <a:prstGeom prst="bentConnector3">
            <a:avLst>
              <a:gd fmla="val 49988" name="adj1"/>
            </a:avLst>
          </a:prstGeom>
          <a:noFill/>
          <a:ln cap="flat" cmpd="sng" w="9525">
            <a:solidFill>
              <a:srgbClr val="C2C2C2"/>
            </a:solidFill>
            <a:prstDash val="solid"/>
            <a:round/>
            <a:headEnd len="sm" w="sm" type="none"/>
            <a:tailEnd len="sm" w="sm" type="none"/>
          </a:ln>
        </p:spPr>
      </p:cxnSp>
      <p:cxnSp>
        <p:nvCxnSpPr>
          <p:cNvPr id="251" name="Google Shape;251;g73bb4bb105_1_0"/>
          <p:cNvCxnSpPr>
            <a:stCxn id="245" idx="0"/>
            <a:endCxn id="243" idx="2"/>
          </p:cNvCxnSpPr>
          <p:nvPr/>
        </p:nvCxnSpPr>
        <p:spPr>
          <a:xfrm rot="-5400000">
            <a:off x="3005075" y="1236650"/>
            <a:ext cx="632700" cy="1945800"/>
          </a:xfrm>
          <a:prstGeom prst="bentConnector3">
            <a:avLst>
              <a:gd fmla="val 50012" name="adj1"/>
            </a:avLst>
          </a:prstGeom>
          <a:noFill/>
          <a:ln cap="flat" cmpd="sng" w="9525">
            <a:solidFill>
              <a:srgbClr val="C2C2C2"/>
            </a:solidFill>
            <a:prstDash val="solid"/>
            <a:round/>
            <a:headEnd len="sm" w="sm" type="none"/>
            <a:tailEnd len="sm" w="sm" type="none"/>
          </a:ln>
        </p:spPr>
      </p:cxnSp>
      <p:cxnSp>
        <p:nvCxnSpPr>
          <p:cNvPr id="252" name="Google Shape;252;g73bb4bb105_1_0"/>
          <p:cNvCxnSpPr>
            <a:stCxn id="245" idx="2"/>
            <a:endCxn id="247" idx="0"/>
          </p:cNvCxnSpPr>
          <p:nvPr/>
        </p:nvCxnSpPr>
        <p:spPr>
          <a:xfrm flipH="1" rot="-5400000">
            <a:off x="2509175" y="2938550"/>
            <a:ext cx="950700" cy="1272000"/>
          </a:xfrm>
          <a:prstGeom prst="bentConnector3">
            <a:avLst>
              <a:gd fmla="val 49992" name="adj1"/>
            </a:avLst>
          </a:prstGeom>
          <a:noFill/>
          <a:ln cap="flat" cmpd="sng" w="9525">
            <a:solidFill>
              <a:srgbClr val="C2C2C2"/>
            </a:solidFill>
            <a:prstDash val="solid"/>
            <a:round/>
            <a:headEnd len="sm" w="sm" type="none"/>
            <a:tailEnd len="sm" w="sm" type="none"/>
          </a:ln>
        </p:spPr>
      </p:cxnSp>
      <p:cxnSp>
        <p:nvCxnSpPr>
          <p:cNvPr id="253" name="Google Shape;253;g73bb4bb105_1_0"/>
          <p:cNvCxnSpPr>
            <a:stCxn id="246" idx="0"/>
            <a:endCxn id="245" idx="2"/>
          </p:cNvCxnSpPr>
          <p:nvPr/>
        </p:nvCxnSpPr>
        <p:spPr>
          <a:xfrm rot="-5400000">
            <a:off x="1213300" y="2895403"/>
            <a:ext cx="931500" cy="13389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254" name="Google Shape;254;g73bb4bb105_1_0"/>
          <p:cNvCxnSpPr>
            <a:stCxn id="244" idx="2"/>
            <a:endCxn id="249" idx="0"/>
          </p:cNvCxnSpPr>
          <p:nvPr/>
        </p:nvCxnSpPr>
        <p:spPr>
          <a:xfrm flipH="1" rot="-5400000">
            <a:off x="6701390" y="2843451"/>
            <a:ext cx="1062000" cy="1311900"/>
          </a:xfrm>
          <a:prstGeom prst="bentConnector3">
            <a:avLst>
              <a:gd fmla="val 50005" name="adj1"/>
            </a:avLst>
          </a:prstGeom>
          <a:noFill/>
          <a:ln cap="flat" cmpd="sng" w="9525">
            <a:solidFill>
              <a:srgbClr val="C2C2C2"/>
            </a:solidFill>
            <a:prstDash val="solid"/>
            <a:round/>
            <a:headEnd len="sm" w="sm" type="none"/>
            <a:tailEnd len="sm" w="sm" type="none"/>
          </a:ln>
        </p:spPr>
      </p:cxnSp>
      <p:cxnSp>
        <p:nvCxnSpPr>
          <p:cNvPr id="255" name="Google Shape;255;g73bb4bb105_1_0"/>
          <p:cNvCxnSpPr>
            <a:stCxn id="248" idx="0"/>
            <a:endCxn id="244" idx="2"/>
          </p:cNvCxnSpPr>
          <p:nvPr/>
        </p:nvCxnSpPr>
        <p:spPr>
          <a:xfrm rot="-5400000">
            <a:off x="5476050" y="2949353"/>
            <a:ext cx="1081500" cy="1119300"/>
          </a:xfrm>
          <a:prstGeom prst="bentConnector3">
            <a:avLst>
              <a:gd fmla="val 49993"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9"/>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Mental Health Resources:</a:t>
            </a:r>
            <a:endParaRPr/>
          </a:p>
        </p:txBody>
      </p:sp>
      <p:grpSp>
        <p:nvGrpSpPr>
          <p:cNvPr id="261" name="Google Shape;261;p9"/>
          <p:cNvGrpSpPr/>
          <p:nvPr/>
        </p:nvGrpSpPr>
        <p:grpSpPr>
          <a:xfrm>
            <a:off x="5632317" y="1189775"/>
            <a:ext cx="3305700" cy="3483050"/>
            <a:chOff x="5632317" y="1189775"/>
            <a:chExt cx="3305700" cy="3483050"/>
          </a:xfrm>
        </p:grpSpPr>
        <p:sp>
          <p:nvSpPr>
            <p:cNvPr id="262" name="Google Shape;262;p9"/>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Roboto"/>
                  <a:ea typeface="Roboto"/>
                  <a:cs typeface="Roboto"/>
                  <a:sym typeface="Roboto"/>
                </a:rPr>
                <a:t>The National Alliance on Mental Illness</a:t>
              </a:r>
              <a:endParaRPr b="0" i="0" sz="1400" u="none" cap="none" strike="noStrike">
                <a:solidFill>
                  <a:srgbClr val="FFFFFF"/>
                </a:solidFill>
                <a:latin typeface="Roboto"/>
                <a:ea typeface="Roboto"/>
                <a:cs typeface="Roboto"/>
                <a:sym typeface="Roboto"/>
              </a:endParaRPr>
            </a:p>
          </p:txBody>
        </p:sp>
        <p:sp>
          <p:nvSpPr>
            <p:cNvPr id="263" name="Google Shape;263;p9"/>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The National Alliance on Mental illness has a helpful website. Students can use this</a:t>
              </a:r>
              <a:r>
                <a:rPr b="0" i="0" lang="en" sz="1200" u="none" cap="none" strike="noStrike">
                  <a:solidFill>
                    <a:srgbClr val="202124"/>
                  </a:solidFill>
                  <a:highlight>
                    <a:schemeClr val="lt1"/>
                  </a:highlight>
                  <a:uFill>
                    <a:noFill/>
                  </a:uFill>
                  <a:latin typeface="Roboto"/>
                  <a:ea typeface="Roboto"/>
                  <a:cs typeface="Roboto"/>
                  <a:sym typeface="Roboto"/>
                  <a:hlinkClick r:id="rId3"/>
                </a:rPr>
                <a:t> </a:t>
              </a:r>
              <a:r>
                <a:rPr b="0" i="0" lang="en" sz="1200" u="sng" cap="none" strike="noStrike">
                  <a:solidFill>
                    <a:srgbClr val="1155CC"/>
                  </a:solidFill>
                  <a:highlight>
                    <a:schemeClr val="lt1"/>
                  </a:highlight>
                  <a:latin typeface="Roboto"/>
                  <a:ea typeface="Roboto"/>
                  <a:cs typeface="Roboto"/>
                  <a:sym typeface="Roboto"/>
                  <a:hlinkClick r:id="rId4"/>
                </a:rPr>
                <a:t>link to the NAMI COVID-19 Resource and Information Guide</a:t>
              </a:r>
              <a:r>
                <a:rPr b="0" i="0" lang="en" sz="1200" u="none" cap="none" strike="noStrike">
                  <a:solidFill>
                    <a:srgbClr val="000000"/>
                  </a:solidFill>
                  <a:latin typeface="Roboto"/>
                  <a:ea typeface="Roboto"/>
                  <a:cs typeface="Roboto"/>
                  <a:sym typeface="Roboto"/>
                </a:rPr>
                <a:t> for more information.</a:t>
              </a:r>
              <a:endParaRPr b="0" i="0" sz="1200" u="none" cap="none" strike="noStrike">
                <a:solidFill>
                  <a:srgbClr val="000000"/>
                </a:solidFill>
                <a:latin typeface="Roboto"/>
                <a:ea typeface="Roboto"/>
                <a:cs typeface="Roboto"/>
                <a:sym typeface="Roboto"/>
              </a:endParaRPr>
            </a:p>
          </p:txBody>
        </p:sp>
      </p:grpSp>
      <p:grpSp>
        <p:nvGrpSpPr>
          <p:cNvPr id="264" name="Google Shape;264;p9"/>
          <p:cNvGrpSpPr/>
          <p:nvPr/>
        </p:nvGrpSpPr>
        <p:grpSpPr>
          <a:xfrm>
            <a:off x="0" y="1189989"/>
            <a:ext cx="3546900" cy="3482836"/>
            <a:chOff x="0" y="1189989"/>
            <a:chExt cx="3546900" cy="3482836"/>
          </a:xfrm>
        </p:grpSpPr>
        <p:sp>
          <p:nvSpPr>
            <p:cNvPr id="265" name="Google Shape;265;p9"/>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Roboto"/>
                  <a:ea typeface="Roboto"/>
                  <a:cs typeface="Roboto"/>
                  <a:sym typeface="Roboto"/>
                </a:rPr>
                <a:t>Student Health and Counseling Center</a:t>
              </a:r>
              <a:endParaRPr b="0" i="0" sz="1400" u="none" cap="none" strike="noStrike">
                <a:solidFill>
                  <a:srgbClr val="FFFFFF"/>
                </a:solidFill>
                <a:latin typeface="Roboto"/>
                <a:ea typeface="Roboto"/>
                <a:cs typeface="Roboto"/>
                <a:sym typeface="Roboto"/>
              </a:endParaRPr>
            </a:p>
          </p:txBody>
        </p:sp>
        <p:sp>
          <p:nvSpPr>
            <p:cNvPr id="266" name="Google Shape;266;p9"/>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Students can call SHAC at </a:t>
              </a:r>
              <a:endParaRPr b="0" i="0" sz="1200" u="none" cap="none" strike="noStrike">
                <a:solidFill>
                  <a:srgbClr val="000000"/>
                </a:solidFill>
                <a:latin typeface="Roboto"/>
                <a:ea typeface="Roboto"/>
                <a:cs typeface="Roboto"/>
                <a:sym typeface="Roboto"/>
              </a:endParaRPr>
            </a:p>
            <a:p>
              <a:pPr indent="0" lvl="0" marL="0" marR="0" rtl="0" algn="l">
                <a:lnSpc>
                  <a:spcPct val="138000"/>
                </a:lnSpc>
                <a:spcBef>
                  <a:spcPts val="1000"/>
                </a:spcBef>
                <a:spcAft>
                  <a:spcPts val="1000"/>
                </a:spcAft>
                <a:buClr>
                  <a:srgbClr val="000000"/>
                </a:buClr>
                <a:buSzPts val="1200"/>
                <a:buFont typeface="Arial"/>
                <a:buNone/>
              </a:pPr>
              <a:r>
                <a:rPr b="0" i="0" lang="en" sz="1200" u="none" cap="none" strike="noStrike">
                  <a:solidFill>
                    <a:srgbClr val="222222"/>
                  </a:solidFill>
                  <a:highlight>
                    <a:schemeClr val="lt1"/>
                  </a:highlight>
                  <a:latin typeface="Roboto"/>
                  <a:ea typeface="Roboto"/>
                  <a:cs typeface="Roboto"/>
                  <a:sym typeface="Roboto"/>
                </a:rPr>
                <a:t>315-268-6633 or email them  </a:t>
              </a:r>
              <a:r>
                <a:rPr b="0" i="0" lang="en" sz="1200" u="sng" cap="none" strike="noStrike">
                  <a:solidFill>
                    <a:schemeClr val="hlink"/>
                  </a:solidFill>
                  <a:highlight>
                    <a:schemeClr val="lt1"/>
                  </a:highlight>
                  <a:latin typeface="Roboto"/>
                  <a:ea typeface="Roboto"/>
                  <a:cs typeface="Roboto"/>
                  <a:sym typeface="Roboto"/>
                  <a:hlinkClick r:id="rId5"/>
                </a:rPr>
                <a:t>shac@clarkson.edu</a:t>
              </a:r>
              <a:r>
                <a:rPr b="0" i="0" lang="en" sz="1200" u="none" cap="none" strike="noStrike">
                  <a:solidFill>
                    <a:srgbClr val="000000"/>
                  </a:solidFill>
                  <a:latin typeface="Roboto"/>
                  <a:ea typeface="Roboto"/>
                  <a:cs typeface="Roboto"/>
                  <a:sym typeface="Roboto"/>
                </a:rPr>
                <a:t>  and SHAC will provide support available and/or direct students to other resources</a:t>
              </a:r>
              <a:endParaRPr b="0" i="0" sz="1200" u="none" cap="none" strike="noStrike">
                <a:solidFill>
                  <a:srgbClr val="000000"/>
                </a:solidFill>
                <a:latin typeface="Roboto"/>
                <a:ea typeface="Roboto"/>
                <a:cs typeface="Roboto"/>
                <a:sym typeface="Roboto"/>
              </a:endParaRPr>
            </a:p>
          </p:txBody>
        </p:sp>
      </p:grpSp>
      <p:grpSp>
        <p:nvGrpSpPr>
          <p:cNvPr id="267" name="Google Shape;267;p9"/>
          <p:cNvGrpSpPr/>
          <p:nvPr/>
        </p:nvGrpSpPr>
        <p:grpSpPr>
          <a:xfrm>
            <a:off x="2944204" y="1189775"/>
            <a:ext cx="3305700" cy="3483050"/>
            <a:chOff x="2944204" y="1189775"/>
            <a:chExt cx="3305700" cy="3483050"/>
          </a:xfrm>
        </p:grpSpPr>
        <p:sp>
          <p:nvSpPr>
            <p:cNvPr id="268" name="Google Shape;268;p9"/>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Roboto"/>
                  <a:ea typeface="Roboto"/>
                  <a:cs typeface="Roboto"/>
                  <a:sym typeface="Roboto"/>
                </a:rPr>
                <a:t>State of New York</a:t>
              </a:r>
              <a:endParaRPr b="0" i="0" sz="1400" u="none" cap="none" strike="noStrike">
                <a:solidFill>
                  <a:srgbClr val="FFFFFF"/>
                </a:solidFill>
                <a:latin typeface="Roboto"/>
                <a:ea typeface="Roboto"/>
                <a:cs typeface="Roboto"/>
                <a:sym typeface="Roboto"/>
              </a:endParaRPr>
            </a:p>
          </p:txBody>
        </p:sp>
        <p:sp>
          <p:nvSpPr>
            <p:cNvPr id="269" name="Google Shape;269;p9"/>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For NY students, the mental health hotline is a great resource </a:t>
              </a:r>
              <a:r>
                <a:rPr b="0" i="0" lang="en" sz="1200" u="none" cap="none" strike="noStrike">
                  <a:solidFill>
                    <a:srgbClr val="202124"/>
                  </a:solidFill>
                  <a:highlight>
                    <a:schemeClr val="lt1"/>
                  </a:highlight>
                  <a:latin typeface="Roboto"/>
                  <a:ea typeface="Roboto"/>
                  <a:cs typeface="Roboto"/>
                  <a:sym typeface="Roboto"/>
                </a:rPr>
                <a:t>1-844-863-9314</a:t>
              </a:r>
              <a:endParaRPr b="0" i="0" sz="1200" u="none" cap="none" strike="noStrike">
                <a:solidFill>
                  <a:srgbClr val="202124"/>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202124"/>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202124"/>
                  </a:solidFill>
                  <a:highlight>
                    <a:schemeClr val="lt1"/>
                  </a:highlight>
                  <a:latin typeface="Roboto"/>
                  <a:ea typeface="Roboto"/>
                  <a:cs typeface="Roboto"/>
                  <a:sym typeface="Roboto"/>
                </a:rPr>
                <a:t>Visit </a:t>
              </a:r>
              <a:r>
                <a:rPr b="0" i="0" lang="en" sz="1200" u="none" cap="none" strike="noStrike">
                  <a:solidFill>
                    <a:srgbClr val="202124"/>
                  </a:solidFill>
                  <a:highlight>
                    <a:schemeClr val="lt1"/>
                  </a:highlight>
                  <a:uFill>
                    <a:noFill/>
                  </a:uFill>
                  <a:latin typeface="Roboto"/>
                  <a:ea typeface="Roboto"/>
                  <a:cs typeface="Roboto"/>
                  <a:sym typeface="Roboto"/>
                  <a:hlinkClick r:id="rId6"/>
                </a:rPr>
                <a:t> </a:t>
              </a:r>
              <a:r>
                <a:rPr b="0" i="0" lang="en" sz="1200" u="sng" cap="none" strike="noStrike">
                  <a:solidFill>
                    <a:schemeClr val="accent5"/>
                  </a:solidFill>
                  <a:highlight>
                    <a:schemeClr val="lt1"/>
                  </a:highlight>
                  <a:latin typeface="Roboto"/>
                  <a:ea typeface="Roboto"/>
                  <a:cs typeface="Roboto"/>
                  <a:sym typeface="Roboto"/>
                  <a:hlinkClick r:id="rId7"/>
                </a:rPr>
                <a:t>www.headspace.com/ny</a:t>
              </a:r>
              <a:r>
                <a:rPr b="0" i="0" lang="en" sz="1200" u="none" cap="none" strike="noStrike">
                  <a:solidFill>
                    <a:srgbClr val="202124"/>
                  </a:solidFill>
                  <a:highlight>
                    <a:schemeClr val="lt1"/>
                  </a:highlight>
                  <a:latin typeface="Roboto"/>
                  <a:ea typeface="Roboto"/>
                  <a:cs typeface="Roboto"/>
                  <a:sym typeface="Roboto"/>
                </a:rPr>
                <a:t> for free guided meditation, and at-home mindfulness exercises, along with other resources for stress relief</a:t>
              </a:r>
              <a:endParaRPr b="0" i="0" sz="1200" u="none" cap="none" strike="noStrike">
                <a:solidFill>
                  <a:srgbClr val="202124"/>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Agenda</a:t>
            </a:r>
            <a:endParaRPr/>
          </a:p>
        </p:txBody>
      </p:sp>
      <p:sp>
        <p:nvSpPr>
          <p:cNvPr id="63" name="Google Shape;63;p2"/>
          <p:cNvSpPr txBox="1"/>
          <p:nvPr>
            <p:ph idx="1" type="body"/>
          </p:nvPr>
        </p:nvSpPr>
        <p:spPr>
          <a:xfrm>
            <a:off x="311700" y="1228675"/>
            <a:ext cx="8520600" cy="35655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AutoNum type="arabicPeriod"/>
            </a:pPr>
            <a:r>
              <a:rPr lang="en" sz="2800"/>
              <a:t>Academic Policy and Student Records (Registrar)</a:t>
            </a:r>
            <a:endParaRPr/>
          </a:p>
          <a:p>
            <a:pPr indent="-311150" lvl="0" marL="457200" rtl="0" algn="l">
              <a:lnSpc>
                <a:spcPct val="115000"/>
              </a:lnSpc>
              <a:spcBef>
                <a:spcPts val="0"/>
              </a:spcBef>
              <a:spcAft>
                <a:spcPts val="0"/>
              </a:spcAft>
              <a:buSzPts val="1300"/>
              <a:buAutoNum type="arabicPeriod"/>
            </a:pPr>
            <a:r>
              <a:rPr lang="en" sz="2800"/>
              <a:t>Academic Advising and the COVID Adjustment Period (OUA)</a:t>
            </a:r>
            <a:endParaRPr/>
          </a:p>
          <a:p>
            <a:pPr indent="-311150" lvl="0" marL="457200" rtl="0" algn="l">
              <a:lnSpc>
                <a:spcPct val="115000"/>
              </a:lnSpc>
              <a:spcBef>
                <a:spcPts val="0"/>
              </a:spcBef>
              <a:spcAft>
                <a:spcPts val="0"/>
              </a:spcAft>
              <a:buSzPts val="1300"/>
              <a:buAutoNum type="arabicPeriod"/>
            </a:pPr>
            <a:r>
              <a:rPr lang="en" sz="2800"/>
              <a:t>Student Affairs Support Services </a:t>
            </a:r>
            <a:endParaRPr/>
          </a:p>
          <a:p>
            <a:pPr indent="-311150" lvl="0" marL="457200" rtl="0" algn="l">
              <a:lnSpc>
                <a:spcPct val="115000"/>
              </a:lnSpc>
              <a:spcBef>
                <a:spcPts val="0"/>
              </a:spcBef>
              <a:spcAft>
                <a:spcPts val="0"/>
              </a:spcAft>
              <a:buSzPts val="1300"/>
              <a:buAutoNum type="arabicPeriod"/>
            </a:pPr>
            <a:r>
              <a:rPr lang="en" sz="2800"/>
              <a:t>Questions and Answers</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g840895ae65_2_0"/>
          <p:cNvPicPr preferRelativeResize="0"/>
          <p:nvPr/>
        </p:nvPicPr>
        <p:blipFill rotWithShape="1">
          <a:blip r:embed="rId3">
            <a:alphaModFix/>
          </a:blip>
          <a:srcRect b="0" l="0" r="0" t="0"/>
          <a:stretch/>
        </p:blipFill>
        <p:spPr>
          <a:xfrm>
            <a:off x="2137050" y="0"/>
            <a:ext cx="4869899" cy="5143501"/>
          </a:xfrm>
          <a:prstGeom prst="rect">
            <a:avLst/>
          </a:prstGeom>
          <a:noFill/>
          <a:ln>
            <a:noFill/>
          </a:ln>
        </p:spPr>
      </p:pic>
      <p:pic>
        <p:nvPicPr>
          <p:cNvPr id="275" name="Google Shape;275;g840895ae65_2_0"/>
          <p:cNvPicPr preferRelativeResize="0"/>
          <p:nvPr/>
        </p:nvPicPr>
        <p:blipFill rotWithShape="1">
          <a:blip r:embed="rId4">
            <a:alphaModFix/>
          </a:blip>
          <a:srcRect b="0" l="0" r="0" t="0"/>
          <a:stretch/>
        </p:blipFill>
        <p:spPr>
          <a:xfrm>
            <a:off x="2301824" y="112350"/>
            <a:ext cx="4346925" cy="4746449"/>
          </a:xfrm>
          <a:prstGeom prst="rect">
            <a:avLst/>
          </a:prstGeom>
          <a:noFill/>
          <a:ln>
            <a:noFill/>
          </a:ln>
        </p:spPr>
      </p:pic>
      <p:pic>
        <p:nvPicPr>
          <p:cNvPr id="276" name="Google Shape;276;g840895ae65_2_0"/>
          <p:cNvPicPr preferRelativeResize="0"/>
          <p:nvPr/>
        </p:nvPicPr>
        <p:blipFill rotWithShape="1">
          <a:blip r:embed="rId5">
            <a:alphaModFix/>
          </a:blip>
          <a:srcRect b="0" l="0" r="0" t="0"/>
          <a:stretch/>
        </p:blipFill>
        <p:spPr>
          <a:xfrm>
            <a:off x="2301825" y="170825"/>
            <a:ext cx="4346925" cy="468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grpSp>
        <p:nvGrpSpPr>
          <p:cNvPr id="281" name="Google Shape;281;p8"/>
          <p:cNvGrpSpPr/>
          <p:nvPr/>
        </p:nvGrpSpPr>
        <p:grpSpPr>
          <a:xfrm>
            <a:off x="271432" y="495737"/>
            <a:ext cx="2594425" cy="4466512"/>
            <a:chOff x="1061525" y="283725"/>
            <a:chExt cx="2147525" cy="4076400"/>
          </a:xfrm>
        </p:grpSpPr>
        <p:sp>
          <p:nvSpPr>
            <p:cNvPr id="282" name="Google Shape;282;p8"/>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8"/>
            <p:cNvSpPr/>
            <p:nvPr/>
          </p:nvSpPr>
          <p:spPr>
            <a:xfrm>
              <a:off x="1061525" y="372285"/>
              <a:ext cx="20907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8"/>
            <p:cNvSpPr/>
            <p:nvPr/>
          </p:nvSpPr>
          <p:spPr>
            <a:xfrm>
              <a:off x="1233918" y="1225042"/>
              <a:ext cx="1815000" cy="14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1D7E74"/>
                  </a:solidFill>
                  <a:latin typeface="Roboto"/>
                  <a:ea typeface="Roboto"/>
                  <a:cs typeface="Roboto"/>
                  <a:sym typeface="Roboto"/>
                </a:rPr>
                <a:t>Do you need assistance with b</a:t>
              </a:r>
              <a:r>
                <a:rPr i="0" lang="en" sz="1400" u="none" cap="none" strike="noStrike">
                  <a:solidFill>
                    <a:srgbClr val="1D7E74"/>
                  </a:solidFill>
                  <a:latin typeface="Roboto"/>
                  <a:ea typeface="Roboto"/>
                  <a:cs typeface="Roboto"/>
                  <a:sym typeface="Roboto"/>
                </a:rPr>
                <a:t>asic needs?</a:t>
              </a:r>
              <a:endParaRPr i="0" sz="14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1D7E74"/>
                  </a:solidFill>
                  <a:latin typeface="Roboto"/>
                  <a:ea typeface="Roboto"/>
                  <a:cs typeface="Roboto"/>
                  <a:sym typeface="Roboto"/>
                </a:rPr>
                <a:t>Food</a:t>
              </a:r>
              <a:endParaRPr i="0" sz="14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1D7E74"/>
                  </a:solidFill>
                  <a:latin typeface="Roboto"/>
                  <a:ea typeface="Roboto"/>
                  <a:cs typeface="Roboto"/>
                  <a:sym typeface="Roboto"/>
                </a:rPr>
                <a:t>Shelter</a:t>
              </a:r>
              <a:endParaRPr i="0" sz="14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
                  <a:solidFill>
                    <a:srgbClr val="1D7E74"/>
                  </a:solidFill>
                  <a:latin typeface="Roboto"/>
                  <a:ea typeface="Roboto"/>
                  <a:cs typeface="Roboto"/>
                  <a:sym typeface="Roboto"/>
                </a:rPr>
                <a:t>Unexpected emergencies</a:t>
              </a:r>
              <a:endParaRPr>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1D7E74"/>
                  </a:solidFill>
                  <a:latin typeface="Roboto"/>
                  <a:ea typeface="Roboto"/>
                  <a:cs typeface="Roboto"/>
                  <a:sym typeface="Roboto"/>
                </a:rPr>
                <a:t>Technology</a:t>
              </a:r>
              <a:endParaRPr i="0" sz="1400" u="none" cap="none" strike="noStrike">
                <a:solidFill>
                  <a:srgbClr val="1D7E74"/>
                </a:solidFill>
                <a:latin typeface="Roboto"/>
                <a:ea typeface="Roboto"/>
                <a:cs typeface="Roboto"/>
                <a:sym typeface="Roboto"/>
              </a:endParaRPr>
            </a:p>
          </p:txBody>
        </p:sp>
        <p:sp>
          <p:nvSpPr>
            <p:cNvPr id="285" name="Google Shape;285;p8"/>
            <p:cNvSpPr/>
            <p:nvPr/>
          </p:nvSpPr>
          <p:spPr>
            <a:xfrm>
              <a:off x="1199375" y="1866624"/>
              <a:ext cx="1815000" cy="829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1D7E74"/>
                  </a:solidFill>
                  <a:latin typeface="Roboto"/>
                  <a:ea typeface="Roboto"/>
                  <a:cs typeface="Roboto"/>
                  <a:sym typeface="Roboto"/>
                </a:rPr>
                <a:t>.</a:t>
              </a:r>
              <a:r>
                <a:rPr b="0" i="0" lang="en" sz="1400" u="none" cap="none" strike="noStrike">
                  <a:solidFill>
                    <a:schemeClr val="dk2"/>
                  </a:solidFill>
                  <a:latin typeface="Source Code Pro"/>
                  <a:ea typeface="Source Code Pro"/>
                  <a:cs typeface="Source Code Pro"/>
                  <a:sym typeface="Source Code Pro"/>
                </a:rPr>
                <a:t> </a:t>
              </a:r>
              <a:endParaRPr b="0" i="0" sz="1400" u="none" cap="none" strike="noStrike">
                <a:solidFill>
                  <a:srgbClr val="1D7E74"/>
                </a:solidFill>
                <a:latin typeface="Roboto"/>
                <a:ea typeface="Roboto"/>
                <a:cs typeface="Roboto"/>
                <a:sym typeface="Roboto"/>
              </a:endParaRPr>
            </a:p>
          </p:txBody>
        </p:sp>
        <p:sp>
          <p:nvSpPr>
            <p:cNvPr id="286" name="Google Shape;286;p8"/>
            <p:cNvSpPr/>
            <p:nvPr/>
          </p:nvSpPr>
          <p:spPr>
            <a:xfrm>
              <a:off x="1233913" y="470600"/>
              <a:ext cx="1815000" cy="67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D7E74"/>
                  </a:solidFill>
                  <a:latin typeface="Roboto"/>
                  <a:ea typeface="Roboto"/>
                  <a:cs typeface="Roboto"/>
                  <a:sym typeface="Roboto"/>
                </a:rPr>
                <a:t>Emergency Relief Funds</a:t>
              </a:r>
              <a:endParaRPr b="1" i="0" sz="1800" u="none" cap="none" strike="noStrike">
                <a:solidFill>
                  <a:srgbClr val="1D7E74"/>
                </a:solidFill>
                <a:latin typeface="Roboto"/>
                <a:ea typeface="Roboto"/>
                <a:cs typeface="Roboto"/>
                <a:sym typeface="Roboto"/>
              </a:endParaRPr>
            </a:p>
          </p:txBody>
        </p:sp>
        <p:sp>
          <p:nvSpPr>
            <p:cNvPr id="287" name="Google Shape;287;p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8"/>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FFFFFF"/>
                  </a:solidFill>
                  <a:latin typeface="Roboto"/>
                  <a:ea typeface="Roboto"/>
                  <a:cs typeface="Roboto"/>
                  <a:sym typeface="Roboto"/>
                </a:rPr>
                <a:t>      Contact:</a:t>
              </a:r>
              <a:endParaRPr b="0" i="0" sz="8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lang="en" sz="800">
                  <a:solidFill>
                    <a:srgbClr val="FFFFFF"/>
                  </a:solidFill>
                  <a:latin typeface="Roboto"/>
                  <a:ea typeface="Roboto"/>
                  <a:cs typeface="Roboto"/>
                  <a:sym typeface="Roboto"/>
                </a:rPr>
                <a:t>https://cm.maxient.com/reportingform.php?ClarksonUniv&amp;layout_id=20</a:t>
              </a:r>
              <a:endParaRPr sz="800">
                <a:solidFill>
                  <a:srgbClr val="FFFFFF"/>
                </a:solidFill>
                <a:latin typeface="Roboto"/>
                <a:ea typeface="Roboto"/>
                <a:cs typeface="Roboto"/>
                <a:sym typeface="Roboto"/>
              </a:endParaRPr>
            </a:p>
            <a:p>
              <a:pPr indent="0" lvl="0" marL="457200" marR="0" rtl="0" algn="l">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grpSp>
        <p:nvGrpSpPr>
          <p:cNvPr id="289" name="Google Shape;289;p8"/>
          <p:cNvGrpSpPr/>
          <p:nvPr/>
        </p:nvGrpSpPr>
        <p:grpSpPr>
          <a:xfrm>
            <a:off x="3118323" y="488403"/>
            <a:ext cx="2696956" cy="4465696"/>
            <a:chOff x="1118224" y="283725"/>
            <a:chExt cx="2090826" cy="4076400"/>
          </a:xfrm>
        </p:grpSpPr>
        <p:sp>
          <p:nvSpPr>
            <p:cNvPr id="290" name="Google Shape;290;p8"/>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8"/>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8"/>
            <p:cNvSpPr/>
            <p:nvPr/>
          </p:nvSpPr>
          <p:spPr>
            <a:xfrm>
              <a:off x="1233932" y="1225037"/>
              <a:ext cx="1815000" cy="138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1D7E74"/>
                  </a:solidFill>
                  <a:latin typeface="Roboto"/>
                  <a:ea typeface="Roboto"/>
                  <a:cs typeface="Roboto"/>
                  <a:sym typeface="Roboto"/>
                </a:rPr>
                <a:t>When can I get my stuff?</a:t>
              </a:r>
              <a:endParaRPr sz="1200">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sz="1200">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D7E74"/>
                </a:solidFill>
                <a:latin typeface="Roboto Medium"/>
                <a:ea typeface="Roboto Medium"/>
                <a:cs typeface="Roboto Medium"/>
                <a:sym typeface="Roboto Medium"/>
              </a:endParaRPr>
            </a:p>
          </p:txBody>
        </p:sp>
        <p:sp>
          <p:nvSpPr>
            <p:cNvPr id="293" name="Google Shape;293;p8"/>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1D7E74"/>
                  </a:solidFill>
                  <a:latin typeface="Roboto"/>
                  <a:ea typeface="Roboto"/>
                  <a:cs typeface="Roboto"/>
                  <a:sym typeface="Roboto"/>
                </a:rPr>
                <a:t>Move Out</a:t>
              </a:r>
              <a:endParaRPr b="0" i="0" sz="3000" u="none" cap="none" strike="noStrike">
                <a:solidFill>
                  <a:srgbClr val="1D7E74"/>
                </a:solidFill>
                <a:latin typeface="Roboto Thin"/>
                <a:ea typeface="Roboto Thin"/>
                <a:cs typeface="Roboto Thin"/>
                <a:sym typeface="Roboto Thin"/>
              </a:endParaRPr>
            </a:p>
          </p:txBody>
        </p:sp>
        <p:sp>
          <p:nvSpPr>
            <p:cNvPr id="294" name="Google Shape;294;p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8"/>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Residence Life does have a plan</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Have to wait until bans are lifted</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We appreciate your patience!</a:t>
              </a:r>
              <a:endParaRPr b="0" i="0" sz="800" u="none" cap="none" strike="noStrike">
                <a:solidFill>
                  <a:srgbClr val="FFFFFF"/>
                </a:solidFill>
                <a:latin typeface="Roboto"/>
                <a:ea typeface="Roboto"/>
                <a:cs typeface="Roboto"/>
                <a:sym typeface="Roboto"/>
              </a:endParaRPr>
            </a:p>
          </p:txBody>
        </p:sp>
      </p:grpSp>
      <p:grpSp>
        <p:nvGrpSpPr>
          <p:cNvPr id="296" name="Google Shape;296;p8"/>
          <p:cNvGrpSpPr/>
          <p:nvPr/>
        </p:nvGrpSpPr>
        <p:grpSpPr>
          <a:xfrm>
            <a:off x="6023978" y="459051"/>
            <a:ext cx="2913118" cy="4503199"/>
            <a:chOff x="1061525" y="283725"/>
            <a:chExt cx="2147525" cy="4076400"/>
          </a:xfrm>
        </p:grpSpPr>
        <p:sp>
          <p:nvSpPr>
            <p:cNvPr id="297" name="Google Shape;297;p8"/>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8"/>
            <p:cNvSpPr/>
            <p:nvPr/>
          </p:nvSpPr>
          <p:spPr>
            <a:xfrm>
              <a:off x="1061525" y="372285"/>
              <a:ext cx="20907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8"/>
            <p:cNvSpPr/>
            <p:nvPr/>
          </p:nvSpPr>
          <p:spPr>
            <a:xfrm>
              <a:off x="1233915" y="1225062"/>
              <a:ext cx="1815000" cy="13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1D7E74"/>
                  </a:solidFill>
                  <a:latin typeface="Roboto"/>
                  <a:ea typeface="Roboto"/>
                  <a:cs typeface="Roboto"/>
                  <a:sym typeface="Roboto"/>
                </a:rPr>
                <a:t>Is my co-op/internship still on for the summer? </a:t>
              </a:r>
              <a:endParaRPr b="0" i="0" sz="14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D7E74"/>
                  </a:solidFill>
                  <a:latin typeface="Roboto"/>
                  <a:ea typeface="Roboto"/>
                  <a:cs typeface="Roboto"/>
                  <a:sym typeface="Roboto"/>
                </a:rPr>
                <a:t>S</a:t>
              </a:r>
              <a:r>
                <a:rPr lang="en">
                  <a:solidFill>
                    <a:srgbClr val="1D7E74"/>
                  </a:solidFill>
                  <a:latin typeface="Roboto"/>
                  <a:ea typeface="Roboto"/>
                  <a:cs typeface="Roboto"/>
                  <a:sym typeface="Roboto"/>
                </a:rPr>
                <a:t>emester</a:t>
              </a:r>
              <a:r>
                <a:rPr b="0" i="0" lang="en" sz="1400" u="none" cap="none" strike="noStrike">
                  <a:solidFill>
                    <a:srgbClr val="1D7E74"/>
                  </a:solidFill>
                  <a:latin typeface="Roboto"/>
                  <a:ea typeface="Roboto"/>
                  <a:cs typeface="Roboto"/>
                  <a:sym typeface="Roboto"/>
                </a:rPr>
                <a:t> Abroad for Fall 2020?</a:t>
              </a:r>
              <a:endParaRPr b="0" i="0" sz="1400" u="none" cap="none" strike="noStrike">
                <a:solidFill>
                  <a:srgbClr val="1D7E74"/>
                </a:solidFill>
                <a:latin typeface="Roboto"/>
                <a:ea typeface="Roboto"/>
                <a:cs typeface="Roboto"/>
                <a:sym typeface="Roboto"/>
              </a:endParaRPr>
            </a:p>
          </p:txBody>
        </p:sp>
        <p:sp>
          <p:nvSpPr>
            <p:cNvPr id="300" name="Google Shape;300;p8"/>
            <p:cNvSpPr/>
            <p:nvPr/>
          </p:nvSpPr>
          <p:spPr>
            <a:xfrm>
              <a:off x="1233913" y="470600"/>
              <a:ext cx="1815000" cy="6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D7E74"/>
                  </a:solidFill>
                  <a:latin typeface="Roboto"/>
                  <a:ea typeface="Roboto"/>
                  <a:cs typeface="Roboto"/>
                  <a:sym typeface="Roboto"/>
                </a:rPr>
                <a:t>Co-ops/Internships</a:t>
              </a:r>
              <a:endParaRPr b="1" i="0" sz="1800" u="none" cap="none" strike="noStrike">
                <a:solidFill>
                  <a:srgbClr val="1D7E7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D7E74"/>
                  </a:solidFill>
                  <a:latin typeface="Roboto"/>
                  <a:ea typeface="Roboto"/>
                  <a:cs typeface="Roboto"/>
                  <a:sym typeface="Roboto"/>
                </a:rPr>
                <a:t>And Study Abroad</a:t>
              </a:r>
              <a:endParaRPr b="1" i="0" sz="1800" u="none" cap="none" strike="noStrike">
                <a:solidFill>
                  <a:srgbClr val="1D7E74"/>
                </a:solidFill>
                <a:latin typeface="Roboto"/>
                <a:ea typeface="Roboto"/>
                <a:cs typeface="Roboto"/>
                <a:sym typeface="Roboto"/>
              </a:endParaRPr>
            </a:p>
          </p:txBody>
        </p:sp>
        <p:sp>
          <p:nvSpPr>
            <p:cNvPr id="301" name="Google Shape;301;p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8"/>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FFFFFF"/>
                  </a:solidFill>
                  <a:latin typeface="Roboto"/>
                  <a:ea typeface="Roboto"/>
                  <a:cs typeface="Roboto"/>
                  <a:sym typeface="Roboto"/>
                </a:rPr>
                <a:t>      Who to contact: </a:t>
              </a:r>
              <a:endParaRPr b="0" i="0" sz="8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Career Center</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Academic Advisor</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Faculty </a:t>
              </a:r>
              <a:endParaRPr b="0" i="0" sz="800" u="none" cap="none" strike="noStrike">
                <a:solidFill>
                  <a:srgbClr val="FFFFFF"/>
                </a:solidFill>
                <a:latin typeface="Roboto"/>
                <a:ea typeface="Roboto"/>
                <a:cs typeface="Roboto"/>
                <a:sym typeface="Roboto"/>
              </a:endParaRPr>
            </a:p>
            <a:p>
              <a:pPr indent="-279400" lvl="0" marL="457200" marR="0" rtl="0" algn="l">
                <a:lnSpc>
                  <a:spcPct val="115000"/>
                </a:lnSpc>
                <a:spcBef>
                  <a:spcPts val="0"/>
                </a:spcBef>
                <a:spcAft>
                  <a:spcPts val="0"/>
                </a:spcAft>
                <a:buClr>
                  <a:srgbClr val="FFFFFF"/>
                </a:buClr>
                <a:buSzPts val="800"/>
                <a:buFont typeface="Roboto"/>
                <a:buChar char="●"/>
              </a:pPr>
              <a:r>
                <a:rPr b="0" i="0" lang="en" sz="800" u="none" cap="none" strike="noStrike">
                  <a:solidFill>
                    <a:srgbClr val="FFFFFF"/>
                  </a:solidFill>
                  <a:latin typeface="Roboto"/>
                  <a:ea typeface="Roboto"/>
                  <a:cs typeface="Roboto"/>
                  <a:sym typeface="Roboto"/>
                </a:rPr>
                <a:t>International Center</a:t>
              </a:r>
              <a:endParaRPr b="0" i="0" sz="800" u="none" cap="none" strike="noStrike">
                <a:solidFill>
                  <a:srgbClr val="FFFFFF"/>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1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n" sz="5800">
                <a:solidFill>
                  <a:srgbClr val="000000"/>
                </a:solidFill>
                <a:latin typeface="Arial"/>
                <a:ea typeface="Arial"/>
                <a:cs typeface="Arial"/>
                <a:sym typeface="Arial"/>
              </a:rPr>
              <a:t>Thank you!</a:t>
            </a:r>
            <a:endParaRPr b="1" sz="5800">
              <a:solidFill>
                <a:srgbClr val="000000"/>
              </a:solidFill>
              <a:latin typeface="Arial"/>
              <a:ea typeface="Arial"/>
              <a:cs typeface="Arial"/>
              <a:sym typeface="Arial"/>
            </a:endParaRPr>
          </a:p>
          <a:p>
            <a:pPr indent="0" lvl="0" marL="0" rtl="0" algn="ctr">
              <a:lnSpc>
                <a:spcPct val="100000"/>
              </a:lnSpc>
              <a:spcBef>
                <a:spcPts val="0"/>
              </a:spcBef>
              <a:spcAft>
                <a:spcPts val="0"/>
              </a:spcAft>
              <a:buSzPts val="1800"/>
              <a:buNone/>
            </a:pPr>
            <a:r>
              <a:rPr lang="en" sz="2200">
                <a:solidFill>
                  <a:srgbClr val="000000"/>
                </a:solidFill>
                <a:latin typeface="Arial"/>
                <a:ea typeface="Arial"/>
                <a:cs typeface="Arial"/>
                <a:sym typeface="Arial"/>
              </a:rPr>
              <a:t>Questions?</a:t>
            </a:r>
            <a:endParaRPr b="1" sz="58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3"/>
          <p:cNvSpPr txBox="1"/>
          <p:nvPr>
            <p:ph type="title"/>
          </p:nvPr>
        </p:nvSpPr>
        <p:spPr>
          <a:xfrm>
            <a:off x="0" y="292850"/>
            <a:ext cx="9144000" cy="801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     Academic Policy: Registrar</a:t>
            </a:r>
            <a:endParaRPr sz="3600"/>
          </a:p>
        </p:txBody>
      </p:sp>
      <p:sp>
        <p:nvSpPr>
          <p:cNvPr id="69" name="Google Shape;69;p3"/>
          <p:cNvSpPr txBox="1"/>
          <p:nvPr>
            <p:ph idx="1" type="body"/>
          </p:nvPr>
        </p:nvSpPr>
        <p:spPr>
          <a:xfrm>
            <a:off x="311700" y="1228675"/>
            <a:ext cx="8520600" cy="3360300"/>
          </a:xfrm>
          <a:prstGeom prst="rect">
            <a:avLst/>
          </a:prstGeom>
          <a:noFill/>
          <a:ln>
            <a:noFill/>
          </a:ln>
        </p:spPr>
        <p:txBody>
          <a:bodyPr anchorCtr="0" anchor="t" bIns="91425" lIns="91425" spcFirstLastPara="1" rIns="91425" wrap="square" tIns="91425">
            <a:noAutofit/>
          </a:bodyPr>
          <a:lstStyle/>
          <a:p>
            <a:pPr indent="0" lvl="0" marL="57150" rtl="0" algn="l">
              <a:lnSpc>
                <a:spcPct val="115000"/>
              </a:lnSpc>
              <a:spcBef>
                <a:spcPts val="1600"/>
              </a:spcBef>
              <a:spcAft>
                <a:spcPts val="0"/>
              </a:spcAft>
              <a:buSzPts val="1800"/>
              <a:buNone/>
            </a:pPr>
            <a:r>
              <a:rPr b="1" lang="en"/>
              <a:t>Spring 2020 Grading Options - Big Changes!</a:t>
            </a:r>
            <a:endParaRPr b="1"/>
          </a:p>
          <a:p>
            <a:pPr indent="-342900" lvl="0" marL="457200" rtl="0" algn="l">
              <a:lnSpc>
                <a:spcPct val="115000"/>
              </a:lnSpc>
              <a:spcBef>
                <a:spcPts val="1600"/>
              </a:spcBef>
              <a:spcAft>
                <a:spcPts val="0"/>
              </a:spcAft>
              <a:buSzPts val="1800"/>
              <a:buChar char="●"/>
            </a:pPr>
            <a:r>
              <a:rPr lang="en"/>
              <a:t>What is Pass / No Credit?</a:t>
            </a:r>
            <a:endParaRPr/>
          </a:p>
          <a:p>
            <a:pPr indent="-342900" lvl="0" marL="457200" rtl="0" algn="l">
              <a:lnSpc>
                <a:spcPct val="115000"/>
              </a:lnSpc>
              <a:spcBef>
                <a:spcPts val="0"/>
              </a:spcBef>
              <a:spcAft>
                <a:spcPts val="0"/>
              </a:spcAft>
              <a:buSzPts val="1800"/>
              <a:buChar char="●"/>
            </a:pPr>
            <a:r>
              <a:rPr lang="en"/>
              <a:t>What impact will it have on my academic record?</a:t>
            </a:r>
            <a:endParaRPr/>
          </a:p>
          <a:p>
            <a:pPr indent="-342900" lvl="0" marL="457200" rtl="0" algn="l">
              <a:lnSpc>
                <a:spcPct val="115000"/>
              </a:lnSpc>
              <a:spcBef>
                <a:spcPts val="0"/>
              </a:spcBef>
              <a:spcAft>
                <a:spcPts val="0"/>
              </a:spcAft>
              <a:buSzPts val="1800"/>
              <a:buChar char="●"/>
            </a:pPr>
            <a:r>
              <a:rPr lang="en"/>
              <a:t>What should I consider?</a:t>
            </a:r>
            <a:endParaRPr/>
          </a:p>
          <a:p>
            <a:pPr indent="-342900" lvl="0" marL="457200" rtl="0" algn="l">
              <a:lnSpc>
                <a:spcPct val="115000"/>
              </a:lnSpc>
              <a:spcBef>
                <a:spcPts val="0"/>
              </a:spcBef>
              <a:spcAft>
                <a:spcPts val="0"/>
              </a:spcAft>
              <a:buSzPts val="1800"/>
              <a:buChar char="●"/>
            </a:pPr>
            <a:r>
              <a:rPr lang="en"/>
              <a:t>What do I have to do?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3" name="Shape 73"/>
        <p:cNvGrpSpPr/>
        <p:nvPr/>
      </p:nvGrpSpPr>
      <p:grpSpPr>
        <a:xfrm>
          <a:off x="0" y="0"/>
          <a:ext cx="0" cy="0"/>
          <a:chOff x="0" y="0"/>
          <a:chExt cx="0" cy="0"/>
        </a:xfrm>
      </p:grpSpPr>
      <p:pic>
        <p:nvPicPr>
          <p:cNvPr id="74" name="Google Shape;74;g73333d8c6e_1_1"/>
          <p:cNvPicPr preferRelativeResize="0"/>
          <p:nvPr/>
        </p:nvPicPr>
        <p:blipFill rotWithShape="1">
          <a:blip r:embed="rId3">
            <a:alphaModFix/>
          </a:blip>
          <a:srcRect b="0" l="0" r="0" t="0"/>
          <a:stretch/>
        </p:blipFill>
        <p:spPr>
          <a:xfrm>
            <a:off x="291825" y="0"/>
            <a:ext cx="8560357" cy="5143500"/>
          </a:xfrm>
          <a:prstGeom prst="rect">
            <a:avLst/>
          </a:prstGeom>
          <a:noFill/>
          <a:ln>
            <a:noFill/>
          </a:ln>
        </p:spPr>
      </p:pic>
      <p:sp>
        <p:nvSpPr>
          <p:cNvPr id="75" name="Google Shape;75;g73333d8c6e_1_1"/>
          <p:cNvSpPr txBox="1"/>
          <p:nvPr>
            <p:ph idx="1" type="body"/>
          </p:nvPr>
        </p:nvSpPr>
        <p:spPr>
          <a:xfrm>
            <a:off x="762300" y="4666800"/>
            <a:ext cx="5493300" cy="47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3000"/>
              <a:t>The Pass/No Credit policy in a nutshell</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g7392b8d406_0_2"/>
          <p:cNvSpPr txBox="1"/>
          <p:nvPr>
            <p:ph type="title"/>
          </p:nvPr>
        </p:nvSpPr>
        <p:spPr>
          <a:xfrm>
            <a:off x="0" y="292850"/>
            <a:ext cx="9144000" cy="801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     Academic Policy: Registrar - Pass/No Credit Spring 2020</a:t>
            </a:r>
            <a:endParaRPr sz="3600"/>
          </a:p>
        </p:txBody>
      </p:sp>
      <p:sp>
        <p:nvSpPr>
          <p:cNvPr id="81" name="Google Shape;81;g7392b8d406_0_2"/>
          <p:cNvSpPr txBox="1"/>
          <p:nvPr>
            <p:ph idx="1" type="body"/>
          </p:nvPr>
        </p:nvSpPr>
        <p:spPr>
          <a:xfrm>
            <a:off x="311700" y="1207800"/>
            <a:ext cx="8520600" cy="39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What’s Changing?</a:t>
            </a:r>
            <a:endParaRPr b="1"/>
          </a:p>
          <a:p>
            <a:pPr indent="-323850" lvl="0" marL="457200" rtl="0" algn="l">
              <a:lnSpc>
                <a:spcPct val="115000"/>
              </a:lnSpc>
              <a:spcBef>
                <a:spcPts val="1000"/>
              </a:spcBef>
              <a:spcAft>
                <a:spcPts val="0"/>
              </a:spcAft>
              <a:buClr>
                <a:srgbClr val="222222"/>
              </a:buClr>
              <a:buSzPts val="1500"/>
              <a:buFont typeface="Arial"/>
              <a:buChar char="●"/>
            </a:pPr>
            <a:r>
              <a:rPr lang="en" sz="1500"/>
              <a:t>Students do not need to seek approval from their academic department for each course they wish to convert to pass/no credit- the University is granting that approval outright.</a:t>
            </a:r>
            <a:endParaRPr sz="1500"/>
          </a:p>
          <a:p>
            <a:pPr indent="-323850" lvl="0" marL="457200" rtl="0" algn="l">
              <a:lnSpc>
                <a:spcPct val="115000"/>
              </a:lnSpc>
              <a:spcBef>
                <a:spcPts val="0"/>
              </a:spcBef>
              <a:spcAft>
                <a:spcPts val="0"/>
              </a:spcAft>
              <a:buClr>
                <a:srgbClr val="222222"/>
              </a:buClr>
              <a:buSzPts val="1500"/>
              <a:buFont typeface="Arial"/>
              <a:buChar char="●"/>
            </a:pPr>
            <a:r>
              <a:rPr lang="en" sz="1500"/>
              <a:t>The courses converted to pass/no credit during the spring 2020 semester will not count toward the overall limit of credits allowed to be taken in this manner.</a:t>
            </a:r>
            <a:endParaRPr sz="1500"/>
          </a:p>
          <a:p>
            <a:pPr indent="-323850" lvl="0" marL="457200" rtl="0" algn="l">
              <a:lnSpc>
                <a:spcPct val="115000"/>
              </a:lnSpc>
              <a:spcBef>
                <a:spcPts val="0"/>
              </a:spcBef>
              <a:spcAft>
                <a:spcPts val="0"/>
              </a:spcAft>
              <a:buClr>
                <a:srgbClr val="222222"/>
              </a:buClr>
              <a:buSzPts val="1500"/>
              <a:buFont typeface="Arial"/>
              <a:buChar char="●"/>
            </a:pPr>
            <a:r>
              <a:rPr lang="en" sz="1500"/>
              <a:t>The deadline to select pass/no credit has been extended from January 29th to </a:t>
            </a:r>
            <a:r>
              <a:rPr b="1" lang="en" sz="1500">
                <a:solidFill>
                  <a:srgbClr val="38761D"/>
                </a:solidFill>
              </a:rPr>
              <a:t>May 20th at noon</a:t>
            </a:r>
            <a:r>
              <a:rPr lang="en" sz="1500"/>
              <a:t>, giving students a chance to see their grades before they make their decision.</a:t>
            </a:r>
            <a:endParaRPr sz="1500"/>
          </a:p>
          <a:p>
            <a:pPr indent="-323850" lvl="0" marL="457200" rtl="0" algn="l">
              <a:lnSpc>
                <a:spcPct val="115000"/>
              </a:lnSpc>
              <a:spcBef>
                <a:spcPts val="0"/>
              </a:spcBef>
              <a:spcAft>
                <a:spcPts val="0"/>
              </a:spcAft>
              <a:buSzPts val="1500"/>
              <a:buChar char="●"/>
            </a:pPr>
            <a:r>
              <a:rPr lang="en" sz="1500"/>
              <a:t>If one of the courses you are enrolled in is </a:t>
            </a:r>
            <a:r>
              <a:rPr b="1" lang="en" sz="1500">
                <a:solidFill>
                  <a:srgbClr val="38761D"/>
                </a:solidFill>
              </a:rPr>
              <a:t>required for a minor</a:t>
            </a:r>
            <a:r>
              <a:rPr lang="en" sz="1500"/>
              <a:t> that you are pursuing, it can still be used to count toward your minor requirements.</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g7392b8d406_0_24"/>
          <p:cNvSpPr txBox="1"/>
          <p:nvPr>
            <p:ph type="title"/>
          </p:nvPr>
        </p:nvSpPr>
        <p:spPr>
          <a:xfrm>
            <a:off x="0" y="292850"/>
            <a:ext cx="9144000" cy="801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     Academic Policy: Registrar - Pass/No Credit Spring 2020</a:t>
            </a:r>
            <a:endParaRPr sz="3600"/>
          </a:p>
        </p:txBody>
      </p:sp>
      <p:sp>
        <p:nvSpPr>
          <p:cNvPr id="87" name="Google Shape;87;g7392b8d406_0_24"/>
          <p:cNvSpPr txBox="1"/>
          <p:nvPr>
            <p:ph idx="1" type="body"/>
          </p:nvPr>
        </p:nvSpPr>
        <p:spPr>
          <a:xfrm>
            <a:off x="311700" y="1093850"/>
            <a:ext cx="8520600" cy="38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What’s Not Changing?</a:t>
            </a:r>
            <a:endParaRPr b="1"/>
          </a:p>
          <a:p>
            <a:pPr indent="-323850" lvl="0" marL="457200" rtl="0" algn="l">
              <a:lnSpc>
                <a:spcPct val="115000"/>
              </a:lnSpc>
              <a:spcBef>
                <a:spcPts val="1000"/>
              </a:spcBef>
              <a:spcAft>
                <a:spcPts val="0"/>
              </a:spcAft>
              <a:buClr>
                <a:srgbClr val="222222"/>
              </a:buClr>
              <a:buSzPts val="1500"/>
              <a:buFont typeface="Arial"/>
              <a:buChar char="●"/>
            </a:pPr>
            <a:r>
              <a:rPr b="1" lang="en" sz="1500">
                <a:solidFill>
                  <a:srgbClr val="38761D"/>
                </a:solidFill>
              </a:rPr>
              <a:t>Term honors (dean’s list and presidential scholar list)</a:t>
            </a:r>
            <a:r>
              <a:rPr lang="en" sz="1500"/>
              <a:t> will still require students to have completed 12 graded credits, and 14 credits overall. That means, if you are enrolled in 14 credits right now, and you convert a 3 credit class to pass/no credit, you are NOT eligible for term honors, regardless of your GPA.</a:t>
            </a:r>
            <a:endParaRPr sz="1500"/>
          </a:p>
          <a:p>
            <a:pPr indent="-323850" lvl="0" marL="457200" rtl="0" algn="l">
              <a:lnSpc>
                <a:spcPct val="115000"/>
              </a:lnSpc>
              <a:spcBef>
                <a:spcPts val="0"/>
              </a:spcBef>
              <a:spcAft>
                <a:spcPts val="0"/>
              </a:spcAft>
              <a:buClr>
                <a:srgbClr val="222222"/>
              </a:buClr>
              <a:buSzPts val="1500"/>
              <a:buFont typeface="Arial"/>
              <a:buChar char="●"/>
            </a:pPr>
            <a:r>
              <a:rPr b="1" lang="en" sz="1500">
                <a:solidFill>
                  <a:srgbClr val="38761D"/>
                </a:solidFill>
              </a:rPr>
              <a:t>Academic standing</a:t>
            </a:r>
            <a:r>
              <a:rPr lang="en" sz="1500"/>
              <a:t> is assigned based on your academic performance in the term, before any grades are converted to pass/no credit. Converting your lower grades to “no credit” will increase your overall GPA, but your academic standing in the term will not be changed.</a:t>
            </a:r>
            <a:endParaRPr sz="1500"/>
          </a:p>
          <a:p>
            <a:pPr indent="-323850" lvl="0" marL="457200" rtl="0" algn="l">
              <a:lnSpc>
                <a:spcPct val="115000"/>
              </a:lnSpc>
              <a:spcBef>
                <a:spcPts val="0"/>
              </a:spcBef>
              <a:spcAft>
                <a:spcPts val="0"/>
              </a:spcAft>
              <a:buClr>
                <a:srgbClr val="222222"/>
              </a:buClr>
              <a:buSzPts val="1500"/>
              <a:buFont typeface="Arial"/>
              <a:buChar char="●"/>
            </a:pPr>
            <a:r>
              <a:rPr b="1" lang="en" sz="1500">
                <a:solidFill>
                  <a:srgbClr val="38761D"/>
                </a:solidFill>
              </a:rPr>
              <a:t>The minimum grade required for a Pass will remain a C.</a:t>
            </a:r>
            <a:r>
              <a:rPr lang="en" sz="1500"/>
              <a:t> Grades lower than a C will earn No Credit if converted.</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g7392b8d406_0_37"/>
          <p:cNvSpPr txBox="1"/>
          <p:nvPr>
            <p:ph idx="2" type="body"/>
          </p:nvPr>
        </p:nvSpPr>
        <p:spPr>
          <a:xfrm>
            <a:off x="4913100" y="4062450"/>
            <a:ext cx="3837000" cy="886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sz="2400"/>
              <a:t>May 20, 2020</a:t>
            </a:r>
            <a:endParaRPr sz="2400"/>
          </a:p>
          <a:p>
            <a:pPr indent="0" lvl="0" marL="0" rtl="0" algn="ctr">
              <a:lnSpc>
                <a:spcPct val="115000"/>
              </a:lnSpc>
              <a:spcBef>
                <a:spcPts val="0"/>
              </a:spcBef>
              <a:spcAft>
                <a:spcPts val="0"/>
              </a:spcAft>
              <a:buSzPts val="1800"/>
              <a:buNone/>
            </a:pPr>
            <a:r>
              <a:rPr lang="en" sz="2400"/>
              <a:t>12:00pm (noon)</a:t>
            </a:r>
            <a:endParaRPr sz="2400"/>
          </a:p>
        </p:txBody>
      </p:sp>
      <p:sp>
        <p:nvSpPr>
          <p:cNvPr id="93" name="Google Shape;93;g7392b8d406_0_37"/>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lang="en"/>
              <a:t>Pass / No Credit</a:t>
            </a:r>
            <a:endParaRPr/>
          </a:p>
        </p:txBody>
      </p:sp>
      <p:sp>
        <p:nvSpPr>
          <p:cNvPr id="94" name="Google Shape;94;g7392b8d406_0_37"/>
          <p:cNvSpPr txBox="1"/>
          <p:nvPr>
            <p:ph idx="1" type="subTitle"/>
          </p:nvPr>
        </p:nvSpPr>
        <p:spPr>
          <a:xfrm>
            <a:off x="265500" y="2845227"/>
            <a:ext cx="4045200" cy="1433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t>final grades will become available to review by early afternoon on </a:t>
            </a:r>
            <a:r>
              <a:rPr b="1" lang="en"/>
              <a:t>May 15, 2020</a:t>
            </a:r>
            <a:endParaRPr b="1"/>
          </a:p>
        </p:txBody>
      </p:sp>
      <p:pic>
        <p:nvPicPr>
          <p:cNvPr id="95" name="Google Shape;95;g7392b8d406_0_37"/>
          <p:cNvPicPr preferRelativeResize="0"/>
          <p:nvPr/>
        </p:nvPicPr>
        <p:blipFill rotWithShape="1">
          <a:blip r:embed="rId3">
            <a:alphaModFix/>
          </a:blip>
          <a:srcRect b="0" l="0" r="0" t="0"/>
          <a:stretch/>
        </p:blipFill>
        <p:spPr>
          <a:xfrm>
            <a:off x="5389074" y="1129248"/>
            <a:ext cx="2885025" cy="2885003"/>
          </a:xfrm>
          <a:prstGeom prst="rect">
            <a:avLst/>
          </a:prstGeom>
          <a:noFill/>
          <a:ln>
            <a:noFill/>
          </a:ln>
        </p:spPr>
      </p:pic>
      <p:sp>
        <p:nvSpPr>
          <p:cNvPr id="96" name="Google Shape;96;g7392b8d406_0_37"/>
          <p:cNvSpPr txBox="1"/>
          <p:nvPr>
            <p:ph idx="2" type="body"/>
          </p:nvPr>
        </p:nvSpPr>
        <p:spPr>
          <a:xfrm>
            <a:off x="4913088" y="194250"/>
            <a:ext cx="3837000" cy="82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sz="2400"/>
              <a:t>Grade Selection Closes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g83f6ddca1f_4_0"/>
          <p:cNvSpPr txBox="1"/>
          <p:nvPr>
            <p:ph type="title"/>
          </p:nvPr>
        </p:nvSpPr>
        <p:spPr>
          <a:xfrm>
            <a:off x="0" y="555600"/>
            <a:ext cx="9144000" cy="755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     How do I choose?</a:t>
            </a:r>
            <a:endParaRPr sz="3600"/>
          </a:p>
        </p:txBody>
      </p:sp>
      <p:sp>
        <p:nvSpPr>
          <p:cNvPr id="102" name="Google Shape;102;g83f6ddca1f_4_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t>Log into myCU.clarkson.edu</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en"/>
              <a:t>Select </a:t>
            </a:r>
            <a:r>
              <a:rPr b="1" lang="en"/>
              <a:t>Academic Records and Grades </a:t>
            </a:r>
            <a:r>
              <a:rPr lang="en"/>
              <a:t>from your Knight Hub homepage</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en"/>
              <a:t>Select </a:t>
            </a:r>
            <a:r>
              <a:rPr b="1" lang="en"/>
              <a:t>Spring 2020</a:t>
            </a:r>
            <a:endParaRPr b="1"/>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en"/>
              <a:t>Make your selections and submit each one. </a:t>
            </a:r>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en"/>
              <a:t>Once you click “submit” you may not change your mind! </a:t>
            </a:r>
            <a:endParaRPr/>
          </a:p>
        </p:txBody>
      </p:sp>
      <p:pic>
        <p:nvPicPr>
          <p:cNvPr id="103" name="Google Shape;103;g83f6ddca1f_4_0"/>
          <p:cNvPicPr preferRelativeResize="0"/>
          <p:nvPr/>
        </p:nvPicPr>
        <p:blipFill>
          <a:blip r:embed="rId3">
            <a:alphaModFix/>
          </a:blip>
          <a:stretch>
            <a:fillRect/>
          </a:stretch>
        </p:blipFill>
        <p:spPr>
          <a:xfrm>
            <a:off x="3241573" y="1799275"/>
            <a:ext cx="5782475" cy="236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g7392b8d406_0_30"/>
          <p:cNvSpPr txBox="1"/>
          <p:nvPr>
            <p:ph type="title"/>
          </p:nvPr>
        </p:nvSpPr>
        <p:spPr>
          <a:xfrm>
            <a:off x="0" y="292850"/>
            <a:ext cx="9144000" cy="801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     Academic Policy: Registrar - Pass/No Credit Spring 2020</a:t>
            </a:r>
            <a:endParaRPr sz="3600"/>
          </a:p>
        </p:txBody>
      </p:sp>
      <p:sp>
        <p:nvSpPr>
          <p:cNvPr id="109" name="Google Shape;109;g7392b8d406_0_30"/>
          <p:cNvSpPr txBox="1"/>
          <p:nvPr>
            <p:ph idx="1" type="body"/>
          </p:nvPr>
        </p:nvSpPr>
        <p:spPr>
          <a:xfrm>
            <a:off x="311700" y="1093850"/>
            <a:ext cx="8520600" cy="38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Pass / No Credit Resources</a:t>
            </a:r>
            <a:endParaRPr b="1"/>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Basic information, FAQ’s: </a:t>
            </a:r>
            <a:r>
              <a:rPr lang="en" sz="1300" u="sng">
                <a:solidFill>
                  <a:srgbClr val="0B5394"/>
                </a:solidFill>
                <a:hlinkClick r:id="rId3"/>
              </a:rPr>
              <a:t>https://intranet.clarkson.edu/student-life/sas/spring-2020-pass-no-credit-option/</a:t>
            </a:r>
            <a:endParaRPr sz="1300">
              <a:solidFill>
                <a:srgbClr val="0B5394"/>
              </a:solidFill>
            </a:endParaRPr>
          </a:p>
          <a:p>
            <a:pPr indent="0" lvl="0" marL="0" rtl="0" algn="l">
              <a:lnSpc>
                <a:spcPct val="115000"/>
              </a:lnSpc>
              <a:spcBef>
                <a:spcPts val="1000"/>
              </a:spcBef>
              <a:spcAft>
                <a:spcPts val="0"/>
              </a:spcAft>
              <a:buSzPts val="1800"/>
              <a:buNone/>
            </a:pPr>
            <a:r>
              <a:t/>
            </a:r>
            <a:endParaRPr/>
          </a:p>
          <a:p>
            <a:pPr indent="0" lvl="0" marL="0" rtl="0" algn="l">
              <a:lnSpc>
                <a:spcPct val="115000"/>
              </a:lnSpc>
              <a:spcBef>
                <a:spcPts val="1000"/>
              </a:spcBef>
              <a:spcAft>
                <a:spcPts val="1000"/>
              </a:spcAft>
              <a:buSzPts val="1800"/>
              <a:buNone/>
            </a:pPr>
            <a:r>
              <a:rPr lang="en"/>
              <a:t>Pass / No Credit may impact financial aid eligibility. Every student’s financial situation is different, so contact your SAS Rep if you have concerns about yours:</a:t>
            </a:r>
            <a:r>
              <a:rPr lang="en" sz="1400" u="sng">
                <a:solidFill>
                  <a:srgbClr val="0B5394"/>
                </a:solidFill>
              </a:rPr>
              <a:t> </a:t>
            </a:r>
            <a:r>
              <a:rPr lang="en" sz="1400" u="sng">
                <a:solidFill>
                  <a:srgbClr val="0B5394"/>
                </a:solidFill>
                <a:hlinkClick r:id="rId4"/>
              </a:rPr>
              <a:t>https://www.clarkson.edu/student-administrative-services-sas/our-staff</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Amanda J. Pickering - apickeri</dc:creator>
</cp:coreProperties>
</file>