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5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45AAD8-3C11-4F41-A047-A20E4BA2A2F4}">
          <p14:sldIdLst>
            <p14:sldId id="258"/>
            <p14:sldId id="265"/>
            <p14:sldId id="264"/>
          </p14:sldIdLst>
        </p14:section>
        <p14:section name="Untitled Section" id="{B343094D-FD4E-4394-8B8B-EAD22BD873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4CB65-5E2A-4915-B480-6E5F51CDD6A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9F0-C952-4CB5-A3D3-603C951F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5BF7-7699-4B8B-9927-7DCD24A1E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FDDC-D8D5-4EBD-A0B9-47A38CFF0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F2C83-5051-4C55-B094-146C553CD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3" y="593369"/>
            <a:ext cx="113607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3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84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B72D-EBD1-4DAE-885F-969E7E2C709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5EE9-E27D-476A-BE18-ACDC389B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ikeleague.org/university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0276" y="1533033"/>
            <a:ext cx="12063839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Improve </a:t>
            </a:r>
            <a:r>
              <a:rPr lang="en-US" sz="2000" dirty="0"/>
              <a:t>the anaerobic digester system and </a:t>
            </a:r>
            <a:r>
              <a:rPr lang="en-US" sz="2000" dirty="0" smtClean="0"/>
              <a:t>institutionalize </a:t>
            </a:r>
            <a:r>
              <a:rPr lang="en-US" sz="2000" dirty="0"/>
              <a:t>a campus-wide food waste management plan that includes collection, transport to the anaerobic digester, increased reliability of the digester and biogas utilization. </a:t>
            </a:r>
            <a:r>
              <a:rPr lang="en-US" sz="1600" dirty="0" smtClean="0"/>
              <a:t>(Project Leads: Prof. Stefan </a:t>
            </a:r>
            <a:r>
              <a:rPr lang="en-US" sz="1600" dirty="0" err="1" smtClean="0"/>
              <a:t>Grimberg</a:t>
            </a:r>
            <a:r>
              <a:rPr lang="en-US" sz="1600" dirty="0"/>
              <a:t>, </a:t>
            </a:r>
            <a:r>
              <a:rPr lang="en-US" sz="1600" dirty="0" smtClean="0"/>
              <a:t>and FAS Director Ian Hazen</a:t>
            </a:r>
            <a:r>
              <a:rPr lang="en-US" sz="1600" dirty="0"/>
              <a:t>)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Benefits</a:t>
            </a:r>
            <a:r>
              <a:rPr lang="en-US" b="1" dirty="0"/>
              <a:t>: </a:t>
            </a:r>
            <a:endParaRPr lang="en-US" b="1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ncrease </a:t>
            </a:r>
            <a:r>
              <a:rPr lang="en-US" sz="1600" dirty="0"/>
              <a:t>FW to digester </a:t>
            </a:r>
            <a:r>
              <a:rPr lang="en-US" sz="1600" dirty="0" smtClean="0"/>
              <a:t>to improve operation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Improve the reliability and resilience of the digester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ontinue </a:t>
            </a:r>
            <a:r>
              <a:rPr lang="en-US" sz="1600" dirty="0"/>
              <a:t>to use the </a:t>
            </a:r>
            <a:r>
              <a:rPr lang="en-US" sz="1600" dirty="0" smtClean="0"/>
              <a:t>system </a:t>
            </a:r>
            <a:r>
              <a:rPr lang="en-US" sz="1600" dirty="0"/>
              <a:t>for research </a:t>
            </a:r>
            <a:r>
              <a:rPr lang="en-US" sz="1600" dirty="0" smtClean="0"/>
              <a:t>&amp; education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Reduce </a:t>
            </a:r>
            <a:r>
              <a:rPr lang="en-US" sz="1600" dirty="0"/>
              <a:t>solid waste to the </a:t>
            </a:r>
            <a:r>
              <a:rPr lang="en-US" sz="1600" dirty="0" smtClean="0"/>
              <a:t>landfill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/>
              <a:t>biogas </a:t>
            </a:r>
            <a:r>
              <a:rPr lang="en-US" sz="1600" dirty="0" smtClean="0"/>
              <a:t>effectively for heat</a:t>
            </a:r>
            <a:endParaRPr lang="en-US" sz="1600" dirty="0"/>
          </a:p>
          <a:p>
            <a:endParaRPr lang="en-US" dirty="0" smtClean="0"/>
          </a:p>
          <a:p>
            <a:r>
              <a:rPr lang="en-US" b="1" dirty="0" smtClean="0"/>
              <a:t>Potential Tasks for AD volunteers: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Design building renovation with AD system components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Evaluate and re-design control system components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Conduct a waste audit to identify </a:t>
            </a:r>
            <a:r>
              <a:rPr lang="en-US" sz="1600" dirty="0" smtClean="0"/>
              <a:t>source and rates &amp; generation </a:t>
            </a:r>
            <a:br>
              <a:rPr lang="en-US" sz="1600" dirty="0" smtClean="0"/>
            </a:br>
            <a:r>
              <a:rPr lang="en-US" sz="1600" dirty="0" smtClean="0"/>
              <a:t>of </a:t>
            </a:r>
            <a:r>
              <a:rPr lang="en-US" sz="1600" dirty="0" err="1" smtClean="0"/>
              <a:t>digestable</a:t>
            </a:r>
            <a:r>
              <a:rPr lang="en-US" sz="1600" dirty="0" smtClean="0"/>
              <a:t> </a:t>
            </a:r>
            <a:r>
              <a:rPr lang="en-US" sz="1600" dirty="0"/>
              <a:t>materials</a:t>
            </a:r>
            <a:endParaRPr lang="en-US" sz="1600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Develop </a:t>
            </a:r>
            <a:r>
              <a:rPr lang="en-US" sz="1600" dirty="0"/>
              <a:t>a cost estimate for project initiation and longer-term </a:t>
            </a:r>
            <a:r>
              <a:rPr lang="en-US" sz="1600" dirty="0" smtClean="0"/>
              <a:t>O&amp;M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Develop an education and outreach campaign </a:t>
            </a:r>
            <a:endParaRPr lang="en-US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Present plans to the Clarkson </a:t>
            </a:r>
            <a:r>
              <a:rPr lang="en-US" sz="1600" dirty="0" smtClean="0"/>
              <a:t>community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86816" y="2347676"/>
            <a:ext cx="6505184" cy="4309736"/>
            <a:chOff x="215971" y="781378"/>
            <a:chExt cx="10382233" cy="61198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404" y="791665"/>
              <a:ext cx="3315336" cy="1864877"/>
            </a:xfrm>
            <a:prstGeom prst="rect">
              <a:avLst/>
            </a:prstGeom>
          </p:spPr>
        </p:pic>
        <p:pic>
          <p:nvPicPr>
            <p:cNvPr id="5" name="Picture 2" descr="C:\Users\Dan\Desktop\Food Digester\IMAG016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971" y="781378"/>
              <a:ext cx="3311729" cy="1867711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801" y="784212"/>
              <a:ext cx="2341722" cy="1864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94" y="3519424"/>
              <a:ext cx="4509058" cy="3381792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 rot="18483336">
              <a:off x="3014273" y="2365850"/>
              <a:ext cx="348755" cy="13553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Down Arrow 9"/>
            <p:cNvSpPr/>
            <p:nvPr/>
          </p:nvSpPr>
          <p:spPr>
            <a:xfrm rot="3116664" flipH="1">
              <a:off x="4559574" y="2365849"/>
              <a:ext cx="348755" cy="13553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Down Arrow 10"/>
            <p:cNvSpPr/>
            <p:nvPr/>
          </p:nvSpPr>
          <p:spPr>
            <a:xfrm rot="3116664" flipH="1">
              <a:off x="6801935" y="2140533"/>
              <a:ext cx="348755" cy="1712802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6281" y="3014163"/>
              <a:ext cx="927160" cy="619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???</a:t>
              </a:r>
              <a:endParaRPr lang="en-US" sz="2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5971" y="1896401"/>
              <a:ext cx="2109419" cy="752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Pre-consumer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(kitchen waste)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1436" y="2013457"/>
              <a:ext cx="2328993" cy="75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Apartment and office FW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7399" y="2005229"/>
              <a:ext cx="2100805" cy="75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Post-consumer food waste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2066" y="534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ea typeface="Times New Roman" panose="02020603050405020304" pitchFamily="18" charset="0"/>
              </a:rPr>
              <a:t>Yikes! We’ve run out of space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ea typeface="Times New Roman" panose="02020603050405020304" pitchFamily="18" charset="0"/>
              </a:rPr>
              <a:t>Help move the campus anaerobic digester 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to </a:t>
            </a:r>
            <a:r>
              <a:rPr lang="en-US" sz="2400" b="1" dirty="0"/>
              <a:t>manage Food Waste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655409" y="19703"/>
            <a:ext cx="5181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Sustainability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 </a:t>
            </a: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Candidate -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82" y="5995324"/>
            <a:ext cx="2368076" cy="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750" y="42290"/>
            <a:ext cx="77267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smtClean="0"/>
              <a:t>Bike Culture / Infrastructure Improvements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  <a:r>
              <a:rPr lang="en-US" altLang="en-US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campus bicycling infrastructure and bike-friendly attributes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(Project leads: Prof. Backus and Campus Safety and Security Director Dave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Delisle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35" y="1651291"/>
            <a:ext cx="4302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/>
              <a:t>The need for bicycle-friendly campus: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Encourage students to bring bikes to campus for recreation and transportation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Increase bicycling commuting, heathy lifestyle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Reduced emissions from short car trips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80373" y="1651291"/>
            <a:ext cx="7511627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/>
              <a:t>Potential tasks for bike infrastructure project/team: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Survey the Clarkson community to assess needs (all campuses!)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Research/field trips to explore options to meet the community needs (e.g., bike parking, community bike lanes, bike sharing program, winter storage etc.)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Identify needs/locations and implement projects/components (bike shelters/racks, new infrastructure, signage, trail changes, etc.)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Develop management plan (including cost estimates for project initiation and longer-term operations); Bike Friendly Univ.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www.bikeleague.org/university</a:t>
            </a:r>
            <a:r>
              <a:rPr lang="en-US" sz="1600" dirty="0" smtClean="0"/>
              <a:t>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Develop an education/outreach campaign; Present plans to the Clarkson community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/>
          <a:stretch/>
        </p:blipFill>
        <p:spPr>
          <a:xfrm>
            <a:off x="-13750" y="3856096"/>
            <a:ext cx="2532060" cy="1999282"/>
          </a:xfrm>
          <a:prstGeom prst="rect">
            <a:avLst/>
          </a:prstGeom>
        </p:spPr>
      </p:pic>
      <p:pic>
        <p:nvPicPr>
          <p:cNvPr id="2055" name="Picture 7" descr="knight r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93" y="4291340"/>
            <a:ext cx="2343574" cy="25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06972" y="4737005"/>
            <a:ext cx="1806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Prior Sustainability Fund Projects already making a difference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4726" y="4608235"/>
            <a:ext cx="2535345" cy="1901509"/>
          </a:xfrm>
          <a:prstGeom prst="rect">
            <a:avLst/>
          </a:prstGeom>
        </p:spPr>
      </p:pic>
      <p:pic>
        <p:nvPicPr>
          <p:cNvPr id="1026" name="Picture 2" descr="https://se-infra-imageserver2.azureedge.net/clink/images/b357cee4-724a-4461-8eeb-c1446321d91807d8a041-797a-4748-9cbf-8ebc953055bc.png?preset=w15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54" y="4794491"/>
            <a:ext cx="3386952" cy="20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13674" y="0"/>
            <a:ext cx="5181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Sustainability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 </a:t>
            </a: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Candidate -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" y="5965087"/>
            <a:ext cx="2368076" cy="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977" y="225203"/>
            <a:ext cx="6457167" cy="957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Sustainably manage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Clarkson’s Natural Spaces </a:t>
            </a:r>
            <a:r>
              <a:rPr lang="en-US" sz="4000" dirty="0"/>
              <a:t/>
            </a:r>
            <a:br>
              <a:rPr lang="en-US" sz="4000" dirty="0"/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(Project leads: Prof.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Langen</a:t>
            </a:r>
            <a:r>
              <a:rPr lang="en-US" alt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CUOC,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Coordinator Alex French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741" y="4115162"/>
            <a:ext cx="4600912" cy="240140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Benefits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Identify a common land ethic and aesthetic for the campus community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Improve </a:t>
            </a:r>
            <a:r>
              <a:rPr lang="en-US" sz="1800" dirty="0" smtClean="0"/>
              <a:t>use of campus for low-impact recreation </a:t>
            </a:r>
            <a:r>
              <a:rPr lang="en-US" sz="1800" dirty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Improve long term biodiversity on campus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DEC has warned that if left alone our forest will lose its diversity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070" y="1373943"/>
            <a:ext cx="3758264" cy="2741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722" y="5558387"/>
            <a:ext cx="231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Uganda Microfinance 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07360" y="1491869"/>
            <a:ext cx="4490497" cy="4913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 smtClean="0"/>
              <a:t>Potential opportunities for faculty/staff/student teams: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1800" dirty="0"/>
              <a:t>Investigate and implement sustainable standards &amp; management plans for landscaped and forested natural areas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Develop/implement maps, kiosks, signage for trails and unique attributes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Improve trail systems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Invasive species mitigation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Inventory trees, plants and wildlife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Restore the “brown spot” along the </a:t>
            </a:r>
            <a:r>
              <a:rPr lang="en-US" sz="1800" dirty="0" err="1" smtClean="0"/>
              <a:t>Munter</a:t>
            </a:r>
            <a:r>
              <a:rPr lang="en-US" sz="1800" dirty="0" smtClean="0"/>
              <a:t> Trail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Beautify / </a:t>
            </a:r>
            <a:r>
              <a:rPr lang="en-US" sz="1800" dirty="0" err="1" smtClean="0"/>
              <a:t>rewild</a:t>
            </a:r>
            <a:r>
              <a:rPr lang="en-US" sz="1800" dirty="0" smtClean="0"/>
              <a:t> the campus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Explore use of forested areas for increased carbon sequestration and carbon accounting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r="45775"/>
          <a:stretch/>
        </p:blipFill>
        <p:spPr>
          <a:xfrm>
            <a:off x="115137" y="1373944"/>
            <a:ext cx="2723475" cy="4711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675" y="-80715"/>
            <a:ext cx="5181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Sustainability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 </a:t>
            </a: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Candidate - </a:t>
            </a:r>
            <a:r>
              <a:rPr lang="en-US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40000"/>
                      <a:lumOff val="6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5" y="5996425"/>
            <a:ext cx="2368076" cy="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429</Words>
  <Application>Microsoft Office PowerPoint</Application>
  <PresentationFormat>Widescreen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Sustainably manage  Clarkson’s Natural Spaces  (Project leads: Prof. Langen, CUOC, Sust. Coordinator Alex French)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E. Powers - spowers</dc:creator>
  <cp:lastModifiedBy>Susan E. Powers - spowers</cp:lastModifiedBy>
  <cp:revision>39</cp:revision>
  <dcterms:created xsi:type="dcterms:W3CDTF">2018-10-08T15:27:05Z</dcterms:created>
  <dcterms:modified xsi:type="dcterms:W3CDTF">2019-10-09T23:22:59Z</dcterms:modified>
</cp:coreProperties>
</file>